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7" r:id="rId2"/>
    <p:sldId id="256" r:id="rId3"/>
    <p:sldId id="260" r:id="rId4"/>
    <p:sldId id="258" r:id="rId5"/>
    <p:sldId id="267" r:id="rId6"/>
    <p:sldId id="259" r:id="rId7"/>
    <p:sldId id="261" r:id="rId8"/>
    <p:sldId id="262" r:id="rId9"/>
    <p:sldId id="266" r:id="rId10"/>
    <p:sldId id="263" r:id="rId11"/>
    <p:sldId id="268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9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268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45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0810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093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658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543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252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33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65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753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643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581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654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062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4/10/2018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8192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7- Copy the Question and Write your Answer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Please write one sentence per bullet point</a:t>
            </a:r>
          </a:p>
          <a:p>
            <a:pPr lvl="1"/>
            <a:r>
              <a:rPr lang="en-US" sz="2400" b="1" dirty="0" smtClean="0"/>
              <a:t>How does the Legislative Branch make laws?</a:t>
            </a:r>
          </a:p>
          <a:p>
            <a:pPr lvl="1"/>
            <a:r>
              <a:rPr lang="en-US" sz="2400" b="1" dirty="0" smtClean="0"/>
              <a:t>How does the Executive Branch enforce laws? </a:t>
            </a:r>
          </a:p>
          <a:p>
            <a:pPr lvl="1"/>
            <a:r>
              <a:rPr lang="en-US" sz="2400" b="1" dirty="0" smtClean="0"/>
              <a:t>How does the Judicial Branch review laws?</a:t>
            </a:r>
          </a:p>
          <a:p>
            <a:pPr lvl="1"/>
            <a:r>
              <a:rPr lang="en-US" sz="2400" b="1" dirty="0" smtClean="0"/>
              <a:t>Name one example of how one branch interacts with another branch.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5548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the Legislative Branch Check the other two branches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Lato"/>
              </a:rPr>
              <a:t>The </a:t>
            </a:r>
            <a:r>
              <a:rPr lang="en-US" sz="2400" b="1" dirty="0">
                <a:solidFill>
                  <a:schemeClr val="accent1"/>
                </a:solidFill>
                <a:latin typeface="Lato"/>
              </a:rPr>
              <a:t>Legislative</a:t>
            </a:r>
            <a:r>
              <a:rPr lang="en-US" sz="2400" b="1" dirty="0">
                <a:latin typeface="Lato"/>
              </a:rPr>
              <a:t> </a:t>
            </a:r>
            <a:r>
              <a:rPr lang="en-US" sz="2400" b="1" dirty="0">
                <a:solidFill>
                  <a:schemeClr val="accent1"/>
                </a:solidFill>
                <a:latin typeface="Lato"/>
              </a:rPr>
              <a:t>Branch</a:t>
            </a:r>
            <a:r>
              <a:rPr lang="en-US" sz="2400" dirty="0">
                <a:latin typeface="Lato"/>
              </a:rPr>
              <a:t> checks the </a:t>
            </a:r>
            <a:r>
              <a:rPr lang="en-US" sz="2400" b="1" dirty="0">
                <a:solidFill>
                  <a:schemeClr val="accent1"/>
                </a:solidFill>
                <a:latin typeface="Lato"/>
              </a:rPr>
              <a:t>Executive</a:t>
            </a:r>
            <a:r>
              <a:rPr lang="en-US" sz="2400" b="1" dirty="0">
                <a:latin typeface="Lato"/>
              </a:rPr>
              <a:t> </a:t>
            </a:r>
            <a:r>
              <a:rPr lang="en-US" sz="2400" b="1" dirty="0">
                <a:solidFill>
                  <a:schemeClr val="accent1"/>
                </a:solidFill>
                <a:latin typeface="Lato"/>
              </a:rPr>
              <a:t>Branch</a:t>
            </a:r>
            <a:r>
              <a:rPr lang="en-US" sz="2400" dirty="0">
                <a:latin typeface="Lato"/>
              </a:rPr>
              <a:t> </a:t>
            </a:r>
            <a:r>
              <a:rPr lang="en-US" sz="2400" dirty="0" smtClean="0">
                <a:latin typeface="Lato"/>
              </a:rPr>
              <a:t>when</a:t>
            </a:r>
          </a:p>
          <a:p>
            <a:pPr lvl="1"/>
            <a:r>
              <a:rPr lang="en-US" sz="2200" dirty="0" smtClean="0">
                <a:latin typeface="Lato"/>
              </a:rPr>
              <a:t> legislators </a:t>
            </a:r>
            <a:r>
              <a:rPr lang="en-US" sz="2200" dirty="0">
                <a:latin typeface="Lato"/>
              </a:rPr>
              <a:t>override presidential vetoes </a:t>
            </a:r>
            <a:endParaRPr lang="en-US" sz="2200" dirty="0" smtClean="0">
              <a:latin typeface="Lato"/>
            </a:endParaRPr>
          </a:p>
          <a:p>
            <a:pPr lvl="1"/>
            <a:r>
              <a:rPr lang="en-US" sz="2200" dirty="0" smtClean="0">
                <a:latin typeface="Lato"/>
              </a:rPr>
              <a:t>impeach </a:t>
            </a:r>
            <a:r>
              <a:rPr lang="en-US" sz="2200" dirty="0">
                <a:latin typeface="Lato"/>
              </a:rPr>
              <a:t>and convict a president. </a:t>
            </a:r>
            <a:endParaRPr lang="en-US" sz="2200" dirty="0" smtClean="0">
              <a:latin typeface="Lato"/>
            </a:endParaRPr>
          </a:p>
          <a:p>
            <a:r>
              <a:rPr lang="en-US" sz="2400" dirty="0" smtClean="0">
                <a:latin typeface="Lato"/>
              </a:rPr>
              <a:t>The</a:t>
            </a:r>
            <a:r>
              <a:rPr lang="en-US" sz="2400" dirty="0">
                <a:latin typeface="Lato"/>
              </a:rPr>
              <a:t> </a:t>
            </a:r>
            <a:r>
              <a:rPr lang="en-US" sz="2400" b="1" dirty="0">
                <a:solidFill>
                  <a:schemeClr val="accent1"/>
                </a:solidFill>
                <a:latin typeface="Lato"/>
              </a:rPr>
              <a:t>Legislative</a:t>
            </a:r>
            <a:r>
              <a:rPr lang="en-US" sz="2400" b="1" dirty="0">
                <a:latin typeface="Lato"/>
              </a:rPr>
              <a:t> </a:t>
            </a:r>
            <a:r>
              <a:rPr lang="en-US" sz="2400" b="1" dirty="0">
                <a:solidFill>
                  <a:schemeClr val="accent1"/>
                </a:solidFill>
                <a:latin typeface="Lato"/>
              </a:rPr>
              <a:t>Branch</a:t>
            </a:r>
            <a:r>
              <a:rPr lang="en-US" sz="2400" dirty="0">
                <a:latin typeface="Lato"/>
              </a:rPr>
              <a:t> checks the </a:t>
            </a:r>
            <a:r>
              <a:rPr lang="en-US" sz="2400" b="1" dirty="0">
                <a:solidFill>
                  <a:schemeClr val="accent1"/>
                </a:solidFill>
                <a:latin typeface="Lato"/>
              </a:rPr>
              <a:t>Judicial</a:t>
            </a:r>
            <a:r>
              <a:rPr lang="en-US" sz="2400" b="1" dirty="0">
                <a:latin typeface="Lato"/>
              </a:rPr>
              <a:t> </a:t>
            </a:r>
            <a:r>
              <a:rPr lang="en-US" sz="2400" b="1" dirty="0" smtClean="0">
                <a:solidFill>
                  <a:schemeClr val="accent1"/>
                </a:solidFill>
                <a:latin typeface="Lato"/>
              </a:rPr>
              <a:t>Branch</a:t>
            </a:r>
            <a:r>
              <a:rPr lang="en-US" sz="2400" b="1" dirty="0" smtClean="0">
                <a:latin typeface="Lato"/>
              </a:rPr>
              <a:t> </a:t>
            </a:r>
            <a:r>
              <a:rPr lang="en-US" sz="2400" dirty="0" smtClean="0">
                <a:latin typeface="Lato"/>
              </a:rPr>
              <a:t>when </a:t>
            </a:r>
          </a:p>
          <a:p>
            <a:pPr lvl="1"/>
            <a:r>
              <a:rPr lang="en-US" sz="2200" dirty="0" smtClean="0">
                <a:latin typeface="Lato"/>
              </a:rPr>
              <a:t>legislators </a:t>
            </a:r>
            <a:r>
              <a:rPr lang="en-US" sz="2200" dirty="0">
                <a:latin typeface="Lato"/>
              </a:rPr>
              <a:t>confirm or refuse to confirm judges/justices </a:t>
            </a:r>
            <a:endParaRPr lang="en-US" sz="2200" dirty="0" smtClean="0">
              <a:latin typeface="Lato"/>
            </a:endParaRPr>
          </a:p>
          <a:p>
            <a:pPr lvl="1"/>
            <a:r>
              <a:rPr lang="en-US" sz="2200" dirty="0" smtClean="0">
                <a:latin typeface="Lato"/>
              </a:rPr>
              <a:t>impeach </a:t>
            </a:r>
            <a:r>
              <a:rPr lang="en-US" sz="2200" dirty="0">
                <a:latin typeface="Lato"/>
              </a:rPr>
              <a:t>and convict judges/justices.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36573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Image result for checks and balances political carto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00" y="232661"/>
            <a:ext cx="10571997" cy="6262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6420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the Executive Branch check the other two branches?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03981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Lato"/>
              </a:rPr>
              <a:t>The </a:t>
            </a:r>
            <a:r>
              <a:rPr lang="en-US" sz="2400" b="1" dirty="0">
                <a:solidFill>
                  <a:schemeClr val="accent1"/>
                </a:solidFill>
                <a:latin typeface="Lato"/>
              </a:rPr>
              <a:t>Executive</a:t>
            </a:r>
            <a:r>
              <a:rPr lang="en-US" sz="2400" b="1" dirty="0">
                <a:latin typeface="Lato"/>
              </a:rPr>
              <a:t> </a:t>
            </a:r>
            <a:r>
              <a:rPr lang="en-US" sz="2400" b="1" dirty="0">
                <a:solidFill>
                  <a:schemeClr val="accent1"/>
                </a:solidFill>
                <a:latin typeface="Lato"/>
              </a:rPr>
              <a:t>Branch</a:t>
            </a:r>
            <a:r>
              <a:rPr lang="en-US" sz="2400" dirty="0">
                <a:latin typeface="Lato"/>
              </a:rPr>
              <a:t> checks the </a:t>
            </a:r>
            <a:r>
              <a:rPr lang="en-US" sz="2400" b="1" dirty="0">
                <a:solidFill>
                  <a:schemeClr val="accent1"/>
                </a:solidFill>
                <a:latin typeface="Lato"/>
              </a:rPr>
              <a:t>Legislative</a:t>
            </a:r>
            <a:r>
              <a:rPr lang="en-US" sz="2400" b="1" dirty="0">
                <a:latin typeface="Lato"/>
              </a:rPr>
              <a:t> </a:t>
            </a:r>
            <a:r>
              <a:rPr lang="en-US" sz="2400" b="1" dirty="0">
                <a:solidFill>
                  <a:schemeClr val="accent1"/>
                </a:solidFill>
                <a:latin typeface="Lato"/>
              </a:rPr>
              <a:t>Branch</a:t>
            </a:r>
            <a:r>
              <a:rPr lang="en-US" sz="2400" dirty="0">
                <a:latin typeface="Lato"/>
              </a:rPr>
              <a:t> when </a:t>
            </a:r>
            <a:endParaRPr lang="en-US" sz="2400" dirty="0" smtClean="0">
              <a:latin typeface="Lato"/>
            </a:endParaRPr>
          </a:p>
          <a:p>
            <a:pPr lvl="1"/>
            <a:r>
              <a:rPr lang="en-US" sz="2400" dirty="0" smtClean="0">
                <a:latin typeface="Lato"/>
              </a:rPr>
              <a:t>the </a:t>
            </a:r>
            <a:r>
              <a:rPr lang="en-US" sz="2400" dirty="0">
                <a:latin typeface="Lato"/>
              </a:rPr>
              <a:t>president proposes legislation, </a:t>
            </a:r>
            <a:endParaRPr lang="en-US" sz="2400" dirty="0" smtClean="0">
              <a:latin typeface="Lato"/>
            </a:endParaRPr>
          </a:p>
          <a:p>
            <a:pPr lvl="1"/>
            <a:r>
              <a:rPr lang="en-US" sz="2400" dirty="0" smtClean="0">
                <a:latin typeface="Lato"/>
              </a:rPr>
              <a:t>prepares </a:t>
            </a:r>
            <a:r>
              <a:rPr lang="en-US" sz="2400" dirty="0">
                <a:latin typeface="Lato"/>
              </a:rPr>
              <a:t>an annual budget for Congress to approve</a:t>
            </a:r>
            <a:r>
              <a:rPr lang="en-US" sz="2400" dirty="0" smtClean="0">
                <a:latin typeface="Lato"/>
              </a:rPr>
              <a:t>,</a:t>
            </a:r>
          </a:p>
          <a:p>
            <a:pPr lvl="1"/>
            <a:r>
              <a:rPr lang="en-US" sz="2400" dirty="0" smtClean="0">
                <a:latin typeface="Lato"/>
              </a:rPr>
              <a:t> </a:t>
            </a:r>
            <a:r>
              <a:rPr lang="en-US" sz="2400" dirty="0">
                <a:latin typeface="Lato"/>
              </a:rPr>
              <a:t>call special sessions of Congress</a:t>
            </a:r>
            <a:r>
              <a:rPr lang="en-US" sz="2400" dirty="0" smtClean="0">
                <a:latin typeface="Lato"/>
              </a:rPr>
              <a:t>,</a:t>
            </a:r>
          </a:p>
          <a:p>
            <a:pPr lvl="1"/>
            <a:r>
              <a:rPr lang="en-US" sz="2400" dirty="0" smtClean="0">
                <a:latin typeface="Lato"/>
              </a:rPr>
              <a:t> </a:t>
            </a:r>
            <a:r>
              <a:rPr lang="en-US" sz="2400" dirty="0">
                <a:latin typeface="Lato"/>
              </a:rPr>
              <a:t>vetoes legislation Congress has passed. </a:t>
            </a:r>
            <a:endParaRPr lang="en-US" sz="2400" dirty="0" smtClean="0">
              <a:latin typeface="Lato"/>
            </a:endParaRPr>
          </a:p>
          <a:p>
            <a:r>
              <a:rPr lang="en-US" sz="2400" dirty="0">
                <a:latin typeface="Lato"/>
              </a:rPr>
              <a:t> The </a:t>
            </a:r>
            <a:r>
              <a:rPr lang="en-US" sz="2400" b="1" dirty="0">
                <a:solidFill>
                  <a:schemeClr val="accent1"/>
                </a:solidFill>
                <a:latin typeface="Lato"/>
              </a:rPr>
              <a:t>Executive</a:t>
            </a:r>
            <a:r>
              <a:rPr lang="en-US" sz="2400" b="1" dirty="0">
                <a:latin typeface="Lato"/>
              </a:rPr>
              <a:t> </a:t>
            </a:r>
            <a:r>
              <a:rPr lang="en-US" sz="2400" b="1" dirty="0">
                <a:solidFill>
                  <a:schemeClr val="accent1"/>
                </a:solidFill>
                <a:latin typeface="Lato"/>
              </a:rPr>
              <a:t>Branch</a:t>
            </a:r>
            <a:r>
              <a:rPr lang="en-US" sz="2400" dirty="0">
                <a:latin typeface="Lato"/>
              </a:rPr>
              <a:t> checks the </a:t>
            </a:r>
            <a:r>
              <a:rPr lang="en-US" sz="2400" b="1" dirty="0">
                <a:solidFill>
                  <a:schemeClr val="accent1"/>
                </a:solidFill>
                <a:latin typeface="Lato"/>
              </a:rPr>
              <a:t>Judicial</a:t>
            </a:r>
            <a:r>
              <a:rPr lang="en-US" sz="2400" b="1" dirty="0">
                <a:latin typeface="Lato"/>
              </a:rPr>
              <a:t> </a:t>
            </a:r>
            <a:r>
              <a:rPr lang="en-US" sz="2400" b="1" dirty="0">
                <a:solidFill>
                  <a:schemeClr val="accent1"/>
                </a:solidFill>
                <a:latin typeface="Lato"/>
              </a:rPr>
              <a:t>Branch</a:t>
            </a:r>
            <a:r>
              <a:rPr lang="en-US" sz="2400" dirty="0">
                <a:latin typeface="Lato"/>
              </a:rPr>
              <a:t> when </a:t>
            </a:r>
            <a:endParaRPr lang="en-US" sz="2400" dirty="0" smtClean="0">
              <a:latin typeface="Lato"/>
            </a:endParaRPr>
          </a:p>
          <a:p>
            <a:pPr lvl="1"/>
            <a:r>
              <a:rPr lang="en-US" sz="2400" dirty="0" smtClean="0">
                <a:latin typeface="Lato"/>
              </a:rPr>
              <a:t>the </a:t>
            </a:r>
            <a:r>
              <a:rPr lang="en-US" sz="2400" dirty="0">
                <a:latin typeface="Lato"/>
              </a:rPr>
              <a:t>president appoints (nominates ) judges/justices.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20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the Judicial Branch check the other two branches?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Lato"/>
              </a:rPr>
              <a:t>The </a:t>
            </a:r>
            <a:r>
              <a:rPr lang="en-US" sz="2800" b="1" dirty="0">
                <a:solidFill>
                  <a:schemeClr val="accent1"/>
                </a:solidFill>
                <a:latin typeface="Lato"/>
              </a:rPr>
              <a:t>Judicial</a:t>
            </a:r>
            <a:r>
              <a:rPr lang="en-US" sz="2800" b="1" dirty="0">
                <a:latin typeface="Lato"/>
              </a:rPr>
              <a:t> </a:t>
            </a:r>
            <a:r>
              <a:rPr lang="en-US" sz="2800" b="1" dirty="0">
                <a:solidFill>
                  <a:schemeClr val="accent1"/>
                </a:solidFill>
                <a:latin typeface="Lato"/>
              </a:rPr>
              <a:t>Branch</a:t>
            </a:r>
            <a:r>
              <a:rPr lang="en-US" sz="2800" dirty="0">
                <a:latin typeface="Lato"/>
              </a:rPr>
              <a:t> checks the </a:t>
            </a:r>
            <a:r>
              <a:rPr lang="en-US" sz="2800" b="1" dirty="0">
                <a:solidFill>
                  <a:schemeClr val="accent1"/>
                </a:solidFill>
                <a:latin typeface="Lato"/>
              </a:rPr>
              <a:t>Legislative</a:t>
            </a:r>
            <a:r>
              <a:rPr lang="en-US" sz="2800" b="1" dirty="0">
                <a:latin typeface="Lato"/>
              </a:rPr>
              <a:t> </a:t>
            </a:r>
            <a:r>
              <a:rPr lang="en-US" sz="2800" b="1" dirty="0" smtClean="0">
                <a:solidFill>
                  <a:schemeClr val="accent1"/>
                </a:solidFill>
                <a:latin typeface="Lato"/>
              </a:rPr>
              <a:t>Branch</a:t>
            </a:r>
            <a:r>
              <a:rPr lang="en-US" sz="2800" dirty="0">
                <a:latin typeface="Lato"/>
              </a:rPr>
              <a:t> when </a:t>
            </a:r>
            <a:endParaRPr lang="en-US" sz="2800" dirty="0" smtClean="0">
              <a:latin typeface="Lato"/>
            </a:endParaRPr>
          </a:p>
          <a:p>
            <a:pPr lvl="1"/>
            <a:r>
              <a:rPr lang="en-US" sz="2800" dirty="0" smtClean="0">
                <a:latin typeface="Lato"/>
              </a:rPr>
              <a:t>By judges/justices </a:t>
            </a:r>
            <a:r>
              <a:rPr lang="en-US" sz="2800" dirty="0">
                <a:latin typeface="Lato"/>
              </a:rPr>
              <a:t>declare acts of Congress to be unconstitutional</a:t>
            </a:r>
            <a:r>
              <a:rPr lang="en-US" sz="2800" dirty="0" smtClean="0">
                <a:latin typeface="Lato"/>
              </a:rPr>
              <a:t>.</a:t>
            </a:r>
          </a:p>
          <a:p>
            <a:r>
              <a:rPr lang="en-US" sz="2800" dirty="0" smtClean="0">
                <a:latin typeface="Lato"/>
              </a:rPr>
              <a:t>The</a:t>
            </a:r>
            <a:r>
              <a:rPr lang="en-US" sz="2800" dirty="0">
                <a:latin typeface="Lato"/>
              </a:rPr>
              <a:t> </a:t>
            </a:r>
            <a:r>
              <a:rPr lang="en-US" sz="2800" b="1" dirty="0">
                <a:solidFill>
                  <a:schemeClr val="accent1"/>
                </a:solidFill>
                <a:latin typeface="Lato"/>
              </a:rPr>
              <a:t>Judicial</a:t>
            </a:r>
            <a:r>
              <a:rPr lang="en-US" sz="2800" b="1" dirty="0">
                <a:latin typeface="Lato"/>
              </a:rPr>
              <a:t> </a:t>
            </a:r>
            <a:r>
              <a:rPr lang="en-US" sz="2800" b="1" dirty="0">
                <a:solidFill>
                  <a:schemeClr val="accent1"/>
                </a:solidFill>
                <a:latin typeface="Lato"/>
              </a:rPr>
              <a:t>Branch</a:t>
            </a:r>
            <a:r>
              <a:rPr lang="en-US" sz="2800" dirty="0">
                <a:latin typeface="Lato"/>
              </a:rPr>
              <a:t> checks the </a:t>
            </a:r>
            <a:r>
              <a:rPr lang="en-US" sz="2800" b="1" dirty="0">
                <a:solidFill>
                  <a:schemeClr val="accent1"/>
                </a:solidFill>
                <a:latin typeface="Lato"/>
              </a:rPr>
              <a:t>Executive</a:t>
            </a:r>
            <a:r>
              <a:rPr lang="en-US" sz="2800" b="1" dirty="0">
                <a:latin typeface="Lato"/>
              </a:rPr>
              <a:t> </a:t>
            </a:r>
            <a:r>
              <a:rPr lang="en-US" sz="2800" b="1" dirty="0">
                <a:solidFill>
                  <a:schemeClr val="accent1"/>
                </a:solidFill>
                <a:latin typeface="Lato"/>
              </a:rPr>
              <a:t>Branch</a:t>
            </a:r>
            <a:r>
              <a:rPr lang="en-US" sz="2800" dirty="0">
                <a:latin typeface="Lato"/>
              </a:rPr>
              <a:t> </a:t>
            </a:r>
            <a:endParaRPr lang="en-US" sz="2800" dirty="0" smtClean="0">
              <a:latin typeface="Lato"/>
            </a:endParaRPr>
          </a:p>
          <a:p>
            <a:pPr lvl="1"/>
            <a:r>
              <a:rPr lang="en-US" sz="2800" dirty="0" smtClean="0">
                <a:latin typeface="Lato"/>
              </a:rPr>
              <a:t>By </a:t>
            </a:r>
            <a:r>
              <a:rPr lang="en-US" sz="2800" dirty="0">
                <a:latin typeface="Lato"/>
              </a:rPr>
              <a:t>declaring executive actions to be unconstitutional.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16882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Checks and Balances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Our system of Separation of Powers </a:t>
            </a:r>
            <a:endParaRPr lang="en-US" sz="3200" dirty="0"/>
          </a:p>
        </p:txBody>
      </p:sp>
      <p:pic>
        <p:nvPicPr>
          <p:cNvPr id="4098" name="Picture 2" descr="Image result for examples of checks and balanc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505" y="0"/>
            <a:ext cx="4734838" cy="3582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77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Who’s got the Power?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635646"/>
            <a:ext cx="10554574" cy="3636511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/>
              <a:t>With your shoulder partner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You will indicate which Branch of the Government has which Power on the Chart</a:t>
            </a:r>
          </a:p>
          <a:p>
            <a:pPr lvl="1">
              <a:lnSpc>
                <a:spcPct val="150000"/>
              </a:lnSpc>
            </a:pPr>
            <a:r>
              <a:rPr lang="en-US" sz="2400" b="1" dirty="0" smtClean="0"/>
              <a:t>For Example: if the Power said Overrides a Presidential Veto the answer is Legislative Branch 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You will have 5 minutes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51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Separation of Powers </a:t>
            </a:r>
            <a:endParaRPr lang="en-US" dirty="0"/>
          </a:p>
        </p:txBody>
      </p:sp>
      <p:pic>
        <p:nvPicPr>
          <p:cNvPr id="1026" name="Picture 2" descr="Pictur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894" y="3008454"/>
            <a:ext cx="6245353" cy="2364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5636" y="2601884"/>
            <a:ext cx="5151258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When the Founding Fathers wrote and ratified the </a:t>
            </a:r>
            <a:r>
              <a:rPr lang="en-US" b="1" dirty="0" smtClean="0">
                <a:solidFill>
                  <a:schemeClr val="accent1"/>
                </a:solidFill>
              </a:rPr>
              <a:t>Constitution</a:t>
            </a:r>
            <a:r>
              <a:rPr lang="en-US" dirty="0" smtClean="0"/>
              <a:t> they wanted to make sure that the government did not </a:t>
            </a:r>
            <a:r>
              <a:rPr lang="en-US" b="1" dirty="0" smtClean="0">
                <a:solidFill>
                  <a:schemeClr val="accent1"/>
                </a:solidFill>
              </a:rPr>
              <a:t>abuse</a:t>
            </a:r>
            <a:r>
              <a:rPr lang="en-US" dirty="0" smtClean="0"/>
              <a:t> its power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The Founders </a:t>
            </a:r>
            <a:r>
              <a:rPr lang="en-US" b="1" dirty="0" smtClean="0">
                <a:solidFill>
                  <a:schemeClr val="accent1"/>
                </a:solidFill>
              </a:rPr>
              <a:t>separated</a:t>
            </a:r>
            <a:r>
              <a:rPr lang="en-US" dirty="0" smtClean="0"/>
              <a:t> Federal Power into </a:t>
            </a:r>
            <a:r>
              <a:rPr lang="en-US" b="1" dirty="0" smtClean="0">
                <a:solidFill>
                  <a:schemeClr val="accent1"/>
                </a:solidFill>
              </a:rPr>
              <a:t>3</a:t>
            </a:r>
            <a:r>
              <a:rPr lang="en-US" dirty="0" smtClean="0"/>
              <a:t> branches of government;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The Legislative (</a:t>
            </a:r>
            <a:r>
              <a:rPr lang="en-US" b="1" dirty="0" smtClean="0">
                <a:solidFill>
                  <a:schemeClr val="accent1"/>
                </a:solidFill>
              </a:rPr>
              <a:t>law-making</a:t>
            </a:r>
            <a:r>
              <a:rPr lang="en-US" dirty="0" smtClean="0"/>
              <a:t>)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The Executive (</a:t>
            </a:r>
            <a:r>
              <a:rPr lang="en-US" b="1" dirty="0" smtClean="0">
                <a:solidFill>
                  <a:schemeClr val="accent1"/>
                </a:solidFill>
              </a:rPr>
              <a:t>law-enforcing</a:t>
            </a:r>
            <a:r>
              <a:rPr lang="en-US" dirty="0" smtClean="0"/>
              <a:t>)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The Judicial (</a:t>
            </a:r>
            <a:r>
              <a:rPr lang="en-US" b="1" dirty="0" smtClean="0">
                <a:solidFill>
                  <a:schemeClr val="accent1"/>
                </a:solidFill>
              </a:rPr>
              <a:t>law-interpreting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89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checks and balances political carto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383" y="212710"/>
            <a:ext cx="10042902" cy="631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9920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Branch has which powers?</a:t>
            </a:r>
            <a:endParaRPr lang="en-US" dirty="0"/>
          </a:p>
        </p:txBody>
      </p:sp>
      <p:pic>
        <p:nvPicPr>
          <p:cNvPr id="2050" name="Picture 2" descr="https://www.congressforkids.net/images/checksandbalancesunclesam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9837" y="2104372"/>
            <a:ext cx="4512084" cy="4296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2192055"/>
            <a:ext cx="7139837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b="1" dirty="0" smtClean="0">
                <a:solidFill>
                  <a:schemeClr val="accent1"/>
                </a:solidFill>
              </a:rPr>
              <a:t>Legislative</a:t>
            </a:r>
            <a:r>
              <a:rPr lang="en-US" sz="1900" dirty="0" smtClean="0"/>
              <a:t> Branch: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900" dirty="0" smtClean="0"/>
              <a:t>Power to </a:t>
            </a:r>
            <a:r>
              <a:rPr lang="en-US" sz="1900" b="1" dirty="0" smtClean="0">
                <a:solidFill>
                  <a:schemeClr val="accent1"/>
                </a:solidFill>
              </a:rPr>
              <a:t>introduce</a:t>
            </a:r>
            <a:r>
              <a:rPr lang="en-US" sz="1900" dirty="0" smtClean="0"/>
              <a:t> bills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900" dirty="0" smtClean="0"/>
              <a:t>Collect taxes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900" dirty="0" smtClean="0"/>
              <a:t>Regulate commerce with </a:t>
            </a:r>
            <a:r>
              <a:rPr lang="en-US" sz="1900" b="1" dirty="0" smtClean="0">
                <a:solidFill>
                  <a:schemeClr val="accent1"/>
                </a:solidFill>
              </a:rPr>
              <a:t>foreign</a:t>
            </a:r>
            <a:r>
              <a:rPr lang="en-US" sz="1900" dirty="0" smtClean="0"/>
              <a:t> countries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900" dirty="0" smtClean="0"/>
              <a:t>Coin Money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900" dirty="0" smtClean="0"/>
              <a:t>Declare War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b="1" dirty="0" smtClean="0">
                <a:solidFill>
                  <a:schemeClr val="accent1"/>
                </a:solidFill>
              </a:rPr>
              <a:t>Executive</a:t>
            </a:r>
            <a:r>
              <a:rPr lang="en-US" sz="1900" dirty="0" smtClean="0"/>
              <a:t> Branch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900" dirty="0" smtClean="0"/>
              <a:t>Commander-in-Chief of the U.S. Army and Navy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900" dirty="0" smtClean="0"/>
              <a:t>Make </a:t>
            </a:r>
            <a:r>
              <a:rPr lang="en-US" sz="1900" b="1" dirty="0" smtClean="0">
                <a:solidFill>
                  <a:schemeClr val="accent1"/>
                </a:solidFill>
              </a:rPr>
              <a:t>treaties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900" dirty="0" smtClean="0"/>
              <a:t>Propose and </a:t>
            </a:r>
            <a:r>
              <a:rPr lang="en-US" sz="1900" b="1" dirty="0" smtClean="0">
                <a:solidFill>
                  <a:schemeClr val="accent1"/>
                </a:solidFill>
              </a:rPr>
              <a:t>veto</a:t>
            </a:r>
            <a:r>
              <a:rPr lang="en-US" sz="1900" dirty="0" smtClean="0"/>
              <a:t> legislation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900" b="1" dirty="0" smtClean="0">
                <a:solidFill>
                  <a:schemeClr val="accent1"/>
                </a:solidFill>
              </a:rPr>
              <a:t>Nominate</a:t>
            </a:r>
            <a:r>
              <a:rPr lang="en-US" sz="1900" dirty="0" smtClean="0"/>
              <a:t> Justices to the Court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900" dirty="0" smtClean="0"/>
              <a:t>Appoint the Cabinet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b="1" dirty="0" smtClean="0">
                <a:solidFill>
                  <a:schemeClr val="accent1"/>
                </a:solidFill>
              </a:rPr>
              <a:t>Judicial</a:t>
            </a:r>
            <a:r>
              <a:rPr lang="en-US" sz="1900" dirty="0" smtClean="0"/>
              <a:t> Branch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900" dirty="0" smtClean="0"/>
              <a:t>Supreme Court and Lower Courts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900" b="1" dirty="0" smtClean="0">
                <a:solidFill>
                  <a:schemeClr val="accent1"/>
                </a:solidFill>
              </a:rPr>
              <a:t>Interpret</a:t>
            </a:r>
            <a:r>
              <a:rPr lang="en-US" sz="1900" dirty="0" smtClean="0"/>
              <a:t> U.S. law and issue judgements 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5299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Checks &amp; Balances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 addition to </a:t>
            </a:r>
            <a:r>
              <a:rPr lang="en-US" sz="2400" b="1" dirty="0" smtClean="0">
                <a:solidFill>
                  <a:schemeClr val="accent1"/>
                </a:solidFill>
              </a:rPr>
              <a:t>separating</a:t>
            </a:r>
            <a:r>
              <a:rPr lang="en-US" sz="2400" dirty="0" smtClean="0"/>
              <a:t> powers among the three branches of government</a:t>
            </a:r>
          </a:p>
          <a:p>
            <a:r>
              <a:rPr lang="en-US" sz="2400" dirty="0" smtClean="0"/>
              <a:t>The Founders created a </a:t>
            </a:r>
            <a:r>
              <a:rPr lang="en-US" sz="2400" b="1" dirty="0" smtClean="0">
                <a:solidFill>
                  <a:schemeClr val="accent1"/>
                </a:solidFill>
              </a:rPr>
              <a:t>system</a:t>
            </a:r>
            <a:r>
              <a:rPr lang="en-US" sz="2400" dirty="0" smtClean="0"/>
              <a:t> of checks and balances </a:t>
            </a:r>
          </a:p>
          <a:p>
            <a:r>
              <a:rPr lang="en-US" sz="2400" dirty="0" smtClean="0"/>
              <a:t>This enables each branch to </a:t>
            </a:r>
            <a:r>
              <a:rPr lang="en-US" sz="2400" b="1" dirty="0" smtClean="0">
                <a:solidFill>
                  <a:schemeClr val="accent1"/>
                </a:solidFill>
              </a:rPr>
              <a:t>limit</a:t>
            </a:r>
            <a:r>
              <a:rPr lang="en-US" sz="2400" dirty="0" smtClean="0"/>
              <a:t> the powers of the other two branches</a:t>
            </a:r>
          </a:p>
          <a:p>
            <a:pPr lvl="1"/>
            <a:r>
              <a:rPr lang="en-US" sz="2400" dirty="0" smtClean="0"/>
              <a:t>Preventing </a:t>
            </a:r>
            <a:r>
              <a:rPr lang="en-US" sz="2400" b="1" dirty="0" smtClean="0">
                <a:solidFill>
                  <a:schemeClr val="accent1"/>
                </a:solidFill>
              </a:rPr>
              <a:t>abuse</a:t>
            </a:r>
            <a:r>
              <a:rPr lang="en-US" sz="2400" dirty="0" smtClean="0"/>
              <a:t> of power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7844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of Checks &amp; Balances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222286"/>
            <a:ext cx="10888578" cy="437893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process by which a bill becomes a law</a:t>
            </a:r>
          </a:p>
          <a:p>
            <a:r>
              <a:rPr lang="en-US" sz="2400" dirty="0" smtClean="0"/>
              <a:t>The Legislative branch is the only branch that has the </a:t>
            </a:r>
            <a:r>
              <a:rPr lang="en-US" sz="2400" b="1" dirty="0" smtClean="0">
                <a:solidFill>
                  <a:schemeClr val="accent1"/>
                </a:solidFill>
              </a:rPr>
              <a:t>power</a:t>
            </a:r>
            <a:r>
              <a:rPr lang="en-US" sz="2400" dirty="0" smtClean="0"/>
              <a:t> to </a:t>
            </a:r>
            <a:r>
              <a:rPr lang="en-US" sz="2400" b="1" dirty="0" smtClean="0">
                <a:solidFill>
                  <a:schemeClr val="accent1"/>
                </a:solidFill>
              </a:rPr>
              <a:t>introduce</a:t>
            </a:r>
            <a:r>
              <a:rPr lang="en-US" sz="2400" dirty="0" smtClean="0"/>
              <a:t> legislation</a:t>
            </a:r>
          </a:p>
          <a:p>
            <a:pPr lvl="1"/>
            <a:r>
              <a:rPr lang="en-US" sz="2400" dirty="0" smtClean="0"/>
              <a:t>All bills passed by both the Senate and the House of Representatives must be presented to the </a:t>
            </a:r>
            <a:r>
              <a:rPr lang="en-US" sz="2400" b="1" dirty="0" smtClean="0">
                <a:solidFill>
                  <a:schemeClr val="accent1"/>
                </a:solidFill>
              </a:rPr>
              <a:t>president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President can sign a bill into law, </a:t>
            </a:r>
            <a:r>
              <a:rPr lang="en-US" sz="2400" b="1" dirty="0" smtClean="0">
                <a:solidFill>
                  <a:schemeClr val="accent1"/>
                </a:solidFill>
              </a:rPr>
              <a:t>veto</a:t>
            </a:r>
            <a:r>
              <a:rPr lang="en-US" sz="2400" dirty="0" smtClean="0"/>
              <a:t> a bill, or do nothing</a:t>
            </a:r>
          </a:p>
          <a:p>
            <a:r>
              <a:rPr lang="en-US" sz="2400" dirty="0" smtClean="0"/>
              <a:t>If bill is vetoed Congress can </a:t>
            </a:r>
            <a:r>
              <a:rPr lang="en-US" sz="2400" b="1" dirty="0" smtClean="0">
                <a:solidFill>
                  <a:schemeClr val="accent1"/>
                </a:solidFill>
              </a:rPr>
              <a:t>overturn</a:t>
            </a:r>
            <a:r>
              <a:rPr lang="en-US" sz="2400" dirty="0" smtClean="0"/>
              <a:t> the veto by a two-thirds </a:t>
            </a:r>
            <a:r>
              <a:rPr lang="en-US" sz="2400" dirty="0"/>
              <a:t>v</a:t>
            </a:r>
            <a:r>
              <a:rPr lang="en-US" sz="2400" dirty="0" smtClean="0"/>
              <a:t>ote</a:t>
            </a:r>
          </a:p>
          <a:p>
            <a:r>
              <a:rPr lang="en-US" sz="2400" dirty="0" smtClean="0"/>
              <a:t>The Judicial branch checks the law-making powers of the executive and legislative branches by declaring the law </a:t>
            </a:r>
            <a:r>
              <a:rPr lang="en-US" sz="2400" b="1" dirty="0" smtClean="0">
                <a:solidFill>
                  <a:schemeClr val="accent1"/>
                </a:solidFill>
              </a:rPr>
              <a:t>unconstitutional</a:t>
            </a:r>
            <a:r>
              <a:rPr lang="en-US" sz="2400" dirty="0" smtClean="0"/>
              <a:t>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 rot="9093663">
            <a:off x="9610835" y="3739259"/>
            <a:ext cx="1946970" cy="1084568"/>
          </a:xfrm>
          <a:prstGeom prst="rightArrow">
            <a:avLst>
              <a:gd name="adj1" fmla="val 50000"/>
              <a:gd name="adj2" fmla="val 561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20048281">
            <a:off x="9828002" y="3753269"/>
            <a:ext cx="2004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Check</a:t>
            </a:r>
            <a:endParaRPr lang="en-US" sz="3600" b="1" dirty="0"/>
          </a:p>
        </p:txBody>
      </p:sp>
      <p:sp>
        <p:nvSpPr>
          <p:cNvPr id="6" name="Right Arrow 5"/>
          <p:cNvSpPr/>
          <p:nvPr/>
        </p:nvSpPr>
        <p:spPr>
          <a:xfrm rot="8573644">
            <a:off x="9212863" y="1689994"/>
            <a:ext cx="1862475" cy="1085186"/>
          </a:xfrm>
          <a:prstGeom prst="rightArrow">
            <a:avLst>
              <a:gd name="adj1" fmla="val 50000"/>
              <a:gd name="adj2" fmla="val 813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19596030">
            <a:off x="9365432" y="1736299"/>
            <a:ext cx="2004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Check</a:t>
            </a:r>
            <a:endParaRPr lang="en-US" sz="3600" b="1" dirty="0"/>
          </a:p>
        </p:txBody>
      </p:sp>
      <p:sp>
        <p:nvSpPr>
          <p:cNvPr id="8" name="Right Arrow 7"/>
          <p:cNvSpPr/>
          <p:nvPr/>
        </p:nvSpPr>
        <p:spPr>
          <a:xfrm rot="2017184">
            <a:off x="3771" y="4357640"/>
            <a:ext cx="1343429" cy="1084568"/>
          </a:xfrm>
          <a:prstGeom prst="rightArrow">
            <a:avLst>
              <a:gd name="adj1" fmla="val 50000"/>
              <a:gd name="adj2" fmla="val 561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951108">
            <a:off x="156551" y="4709319"/>
            <a:ext cx="12720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Check</a:t>
            </a:r>
            <a:endParaRPr lang="en-US" sz="2000" b="1" dirty="0"/>
          </a:p>
        </p:txBody>
      </p:sp>
      <p:sp>
        <p:nvSpPr>
          <p:cNvPr id="10" name="Right Arrow 9"/>
          <p:cNvSpPr/>
          <p:nvPr/>
        </p:nvSpPr>
        <p:spPr>
          <a:xfrm rot="19211674">
            <a:off x="63568" y="5717011"/>
            <a:ext cx="1324310" cy="1084568"/>
          </a:xfrm>
          <a:prstGeom prst="rightArrow">
            <a:avLst>
              <a:gd name="adj1" fmla="val 50000"/>
              <a:gd name="adj2" fmla="val 561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 rot="19182975">
            <a:off x="111019" y="6059842"/>
            <a:ext cx="11289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Check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8877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  <p:bldP spid="6" grpId="0" animBg="1"/>
      <p:bldP spid="7" grpId="0"/>
      <p:bldP spid="8" grpId="0" animBg="1"/>
      <p:bldP spid="9" grpId="0"/>
      <p:bldP spid="10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checks and balances political carto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360" y="139485"/>
            <a:ext cx="9930911" cy="652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55159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179</TotalTime>
  <Words>391</Words>
  <Application>Microsoft Office PowerPoint</Application>
  <PresentationFormat>Widescreen</PresentationFormat>
  <Paragraphs>71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Lato</vt:lpstr>
      <vt:lpstr>Wingdings 2</vt:lpstr>
      <vt:lpstr>Quotable</vt:lpstr>
      <vt:lpstr>Lesson 7- Copy the Question and Write your Answer </vt:lpstr>
      <vt:lpstr>Checks and Balances</vt:lpstr>
      <vt:lpstr>Who’s got the Power?</vt:lpstr>
      <vt:lpstr>Separation of Powers </vt:lpstr>
      <vt:lpstr>PowerPoint Presentation</vt:lpstr>
      <vt:lpstr>Which Branch has which powers?</vt:lpstr>
      <vt:lpstr>Checks &amp; Balances</vt:lpstr>
      <vt:lpstr>An Example of Checks &amp; Balances</vt:lpstr>
      <vt:lpstr>PowerPoint Presentation</vt:lpstr>
      <vt:lpstr>How can the Legislative Branch Check the other two branches </vt:lpstr>
      <vt:lpstr>PowerPoint Presentation</vt:lpstr>
      <vt:lpstr>How can the Executive Branch check the other two branches?</vt:lpstr>
      <vt:lpstr>How can the Judicial Branch check the other two branches?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Checks and Balances</dc:title>
  <dc:creator>Kenney, Christine</dc:creator>
  <cp:lastModifiedBy>Nelson, Crystal D.</cp:lastModifiedBy>
  <cp:revision>11</cp:revision>
  <dcterms:created xsi:type="dcterms:W3CDTF">2018-04-10T00:42:22Z</dcterms:created>
  <dcterms:modified xsi:type="dcterms:W3CDTF">2018-04-10T11:54:16Z</dcterms:modified>
</cp:coreProperties>
</file>