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8" r:id="rId3"/>
    <p:sldId id="267" r:id="rId4"/>
    <p:sldId id="273" r:id="rId5"/>
    <p:sldId id="282" r:id="rId6"/>
    <p:sldId id="271" r:id="rId7"/>
    <p:sldId id="272" r:id="rId8"/>
    <p:sldId id="275" r:id="rId9"/>
    <p:sldId id="269" r:id="rId10"/>
    <p:sldId id="276" r:id="rId11"/>
    <p:sldId id="270" r:id="rId12"/>
    <p:sldId id="280" r:id="rId13"/>
    <p:sldId id="277" r:id="rId14"/>
    <p:sldId id="278" r:id="rId15"/>
    <p:sldId id="281" r:id="rId16"/>
    <p:sldId id="279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256" y="272361"/>
            <a:ext cx="7729728" cy="1188720"/>
          </a:xfrm>
        </p:spPr>
        <p:txBody>
          <a:bodyPr/>
          <a:lstStyle/>
          <a:p>
            <a:r>
              <a:rPr lang="en-US" dirty="0" smtClean="0"/>
              <a:t>Bellwork: Lesson 6- Copy This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1461081"/>
            <a:ext cx="11639005" cy="5266290"/>
          </a:xfrm>
        </p:spPr>
      </p:pic>
    </p:spTree>
    <p:extLst>
      <p:ext uri="{BB962C8B-B14F-4D97-AF65-F5344CB8AC3E}">
        <p14:creationId xmlns:p14="http://schemas.microsoft.com/office/powerpoint/2010/main" val="392155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 in the House and Senate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1180"/>
          </a:xfrm>
        </p:spPr>
      </p:pic>
    </p:spTree>
    <p:extLst>
      <p:ext uri="{BB962C8B-B14F-4D97-AF65-F5344CB8AC3E}">
        <p14:creationId xmlns:p14="http://schemas.microsoft.com/office/powerpoint/2010/main" val="398941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5" y="2311472"/>
            <a:ext cx="11103429" cy="3710505"/>
          </a:xfrm>
        </p:spPr>
        <p:txBody>
          <a:bodyPr>
            <a:noAutofit/>
          </a:bodyPr>
          <a:lstStyle/>
          <a:p>
            <a:r>
              <a:rPr lang="en-US" sz="3600" dirty="0" smtClean="0"/>
              <a:t>Deal with particular issues that are beyond the </a:t>
            </a:r>
            <a:r>
              <a:rPr lang="en-US" sz="3600" b="1" dirty="0" smtClean="0"/>
              <a:t>Jurisdiction</a:t>
            </a:r>
            <a:r>
              <a:rPr lang="en-US" sz="3600" dirty="0" smtClean="0"/>
              <a:t> of standing committees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ome are temporary others are permanent </a:t>
            </a:r>
          </a:p>
          <a:p>
            <a:pPr lvl="1"/>
            <a:r>
              <a:rPr lang="en-US" sz="3600" dirty="0" smtClean="0"/>
              <a:t>Usually </a:t>
            </a:r>
            <a:r>
              <a:rPr lang="en-US" sz="3600" b="1" dirty="0" smtClean="0"/>
              <a:t>disbanded</a:t>
            </a:r>
            <a:r>
              <a:rPr lang="en-US" sz="3600" dirty="0" smtClean="0"/>
              <a:t> at the end of the Congressional session</a:t>
            </a:r>
            <a:endParaRPr lang="en-US" sz="3600" dirty="0"/>
          </a:p>
          <a:p>
            <a:r>
              <a:rPr lang="en-US" sz="3600" dirty="0" smtClean="0"/>
              <a:t>Narrow </a:t>
            </a:r>
            <a:r>
              <a:rPr lang="en-US" sz="3600" b="1" dirty="0" smtClean="0"/>
              <a:t>focus</a:t>
            </a:r>
            <a:r>
              <a:rPr lang="en-US" sz="3600" dirty="0" smtClean="0"/>
              <a:t> on a very </a:t>
            </a:r>
            <a:r>
              <a:rPr lang="en-US" sz="3600" b="1" dirty="0" smtClean="0"/>
              <a:t>specific</a:t>
            </a:r>
            <a:r>
              <a:rPr lang="en-US" sz="3600" dirty="0" smtClean="0"/>
              <a:t> topic </a:t>
            </a:r>
          </a:p>
          <a:p>
            <a:r>
              <a:rPr lang="en-US" sz="3600" dirty="0" smtClean="0"/>
              <a:t>These Committees produce </a:t>
            </a:r>
            <a:r>
              <a:rPr lang="en-US" sz="3600" b="1" dirty="0" smtClean="0"/>
              <a:t>reports</a:t>
            </a:r>
            <a:r>
              <a:rPr lang="en-US" sz="3600" dirty="0" smtClean="0"/>
              <a:t> not legislation.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75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7215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Special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2638044"/>
            <a:ext cx="11286309" cy="3101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105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Congress convened a special committee to </a:t>
            </a:r>
            <a:r>
              <a:rPr lang="en-US" sz="2800" b="1" dirty="0" smtClean="0"/>
              <a:t>examine</a:t>
            </a:r>
            <a:r>
              <a:rPr lang="en-US" sz="2800" dirty="0" smtClean="0"/>
              <a:t> the issue of </a:t>
            </a:r>
            <a:r>
              <a:rPr lang="en-US" sz="2800" b="1" dirty="0" smtClean="0"/>
              <a:t>aging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Congress also has employed select committees to </a:t>
            </a:r>
            <a:r>
              <a:rPr lang="en-US" sz="2800" b="1" dirty="0" smtClean="0"/>
              <a:t>investigate</a:t>
            </a:r>
            <a:r>
              <a:rPr lang="en-US" sz="2800" dirty="0" smtClean="0"/>
              <a:t> the Iran-Contra and the Watergate Scandal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7" y="4668325"/>
            <a:ext cx="8869679" cy="214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Committees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2638044"/>
            <a:ext cx="11469188" cy="388032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These committees are composed of members from </a:t>
            </a:r>
            <a:r>
              <a:rPr lang="en-US" sz="3600" b="1" dirty="0" smtClean="0"/>
              <a:t>both</a:t>
            </a:r>
            <a:r>
              <a:rPr lang="en-US" sz="3600" dirty="0" smtClean="0"/>
              <a:t> the House of Representatives and Senate </a:t>
            </a:r>
          </a:p>
          <a:p>
            <a:r>
              <a:rPr lang="en-US" sz="3600" dirty="0" smtClean="0"/>
              <a:t>They deal with </a:t>
            </a:r>
            <a:r>
              <a:rPr lang="en-US" sz="3600" b="1" dirty="0" smtClean="0"/>
              <a:t>administrative</a:t>
            </a:r>
            <a:r>
              <a:rPr lang="en-US" sz="3600" dirty="0" smtClean="0"/>
              <a:t> matters pertaining to Congress</a:t>
            </a:r>
          </a:p>
          <a:p>
            <a:r>
              <a:rPr lang="en-US" sz="3600" dirty="0" smtClean="0"/>
              <a:t>Either </a:t>
            </a:r>
            <a:r>
              <a:rPr lang="en-US" sz="3600" b="1" dirty="0" smtClean="0"/>
              <a:t>permanent</a:t>
            </a:r>
            <a:r>
              <a:rPr lang="en-US" sz="3600" dirty="0" smtClean="0"/>
              <a:t> or </a:t>
            </a:r>
            <a:r>
              <a:rPr lang="en-US" sz="3600" b="1" dirty="0" smtClean="0"/>
              <a:t>temporary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They tend to produce </a:t>
            </a:r>
            <a:r>
              <a:rPr lang="en-US" sz="3600" b="1" dirty="0" smtClean="0"/>
              <a:t>recommendations</a:t>
            </a:r>
            <a:r>
              <a:rPr lang="en-US" sz="3600" dirty="0" smtClean="0"/>
              <a:t> not legislation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811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9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56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4" y="2638044"/>
            <a:ext cx="5577840" cy="39325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These committees are also composed  of House and Senate members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They have the expressed purpose of </a:t>
            </a:r>
            <a:r>
              <a:rPr lang="en-US" sz="2800" b="1" dirty="0" smtClean="0"/>
              <a:t>standardizing</a:t>
            </a:r>
            <a:r>
              <a:rPr lang="en-US" sz="2800" dirty="0" smtClean="0"/>
              <a:t> the exact </a:t>
            </a:r>
            <a:r>
              <a:rPr lang="en-US" sz="2800" b="1" dirty="0" smtClean="0"/>
              <a:t>language</a:t>
            </a:r>
            <a:r>
              <a:rPr lang="en-US" sz="2800" dirty="0" smtClean="0"/>
              <a:t> of concurrent pieces of legislation that the </a:t>
            </a:r>
            <a:r>
              <a:rPr lang="en-US" sz="2800" b="1" dirty="0" smtClean="0"/>
              <a:t>two</a:t>
            </a:r>
            <a:r>
              <a:rPr lang="en-US" sz="2800" dirty="0" smtClean="0"/>
              <a:t> chambers have passed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04" y="2546604"/>
            <a:ext cx="5965369" cy="402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19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your paper explain what the importance is of Congressional Committees</a:t>
            </a:r>
          </a:p>
          <a:p>
            <a:r>
              <a:rPr lang="en-US" sz="2400" dirty="0" smtClean="0"/>
              <a:t>Discuss with your partner the importance of Congressional Committees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283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Committees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7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Congressional Committees?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68" y="2376787"/>
            <a:ext cx="10985863" cy="39978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Both the House of Representatives and the Senate have </a:t>
            </a:r>
            <a:r>
              <a:rPr lang="en-US" sz="2200" b="1" dirty="0" smtClean="0"/>
              <a:t>Committees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Committees are in place in order to make Congress more </a:t>
            </a:r>
            <a:r>
              <a:rPr lang="en-US" sz="2200" b="1" dirty="0" smtClean="0"/>
              <a:t>effective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Committees help </a:t>
            </a:r>
            <a:r>
              <a:rPr lang="en-US" sz="2200" b="1" dirty="0" smtClean="0"/>
              <a:t>divide</a:t>
            </a:r>
            <a:r>
              <a:rPr lang="en-US" sz="2200" dirty="0" smtClean="0"/>
              <a:t> up the </a:t>
            </a:r>
            <a:r>
              <a:rPr lang="en-US" sz="2200" b="1" dirty="0" smtClean="0"/>
              <a:t>work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It is more efficient to </a:t>
            </a:r>
            <a:r>
              <a:rPr lang="en-US" sz="2200" b="1" dirty="0" smtClean="0"/>
              <a:t>write</a:t>
            </a:r>
            <a:r>
              <a:rPr lang="en-US" sz="2200" dirty="0" smtClean="0"/>
              <a:t> legislature in a small group rather than a large legislative body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It allows congress members to develop certain </a:t>
            </a:r>
            <a:r>
              <a:rPr lang="en-US" sz="2200" b="1" dirty="0" smtClean="0"/>
              <a:t>expertise</a:t>
            </a:r>
            <a:r>
              <a:rPr lang="en-US" sz="2200" dirty="0" smtClean="0"/>
              <a:t> on a topic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So a congressman from Polk County, Florida would do well on an Agriculture Committee because if he pays attention at all to his constituents he would be an expert on this topic.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88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runs a committee?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2684539"/>
            <a:ext cx="9509760" cy="3101983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Committee </a:t>
            </a:r>
            <a:r>
              <a:rPr lang="en-US" sz="3200" b="1" dirty="0" smtClean="0"/>
              <a:t>Chairman</a:t>
            </a:r>
          </a:p>
          <a:p>
            <a:r>
              <a:rPr lang="en-US" sz="3200" dirty="0" smtClean="0"/>
              <a:t>The Committee Chairman chooses what Bill will be </a:t>
            </a:r>
            <a:r>
              <a:rPr lang="en-US" sz="3200" b="1" dirty="0" smtClean="0"/>
              <a:t>heard</a:t>
            </a:r>
            <a:r>
              <a:rPr lang="en-US" sz="3200" dirty="0" smtClean="0"/>
              <a:t> by the Committee</a:t>
            </a:r>
          </a:p>
          <a:p>
            <a:r>
              <a:rPr lang="en-US" sz="3200" dirty="0" smtClean="0"/>
              <a:t>The Chairs also manage the actual </a:t>
            </a:r>
            <a:r>
              <a:rPr lang="en-US" sz="3200" b="1" dirty="0" smtClean="0"/>
              <a:t>process</a:t>
            </a:r>
            <a:r>
              <a:rPr lang="en-US" sz="3200" dirty="0" smtClean="0"/>
              <a:t> of writing a Bill, which is called </a:t>
            </a:r>
            <a:r>
              <a:rPr lang="en-US" sz="3200" b="1" dirty="0" smtClean="0"/>
              <a:t>Mark-Up</a:t>
            </a:r>
            <a:r>
              <a:rPr lang="en-US" sz="3200" dirty="0" smtClean="0"/>
              <a:t>, and the </a:t>
            </a:r>
            <a:r>
              <a:rPr lang="en-US" sz="3200" b="1" dirty="0" smtClean="0"/>
              <a:t>vote</a:t>
            </a:r>
            <a:r>
              <a:rPr lang="en-US" sz="3200" dirty="0" smtClean="0"/>
              <a:t> on the Bill of the Committee itself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623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2" t="13184" r="14481"/>
          <a:stretch/>
        </p:blipFill>
        <p:spPr>
          <a:xfrm>
            <a:off x="0" y="0"/>
            <a:ext cx="12096206" cy="685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1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committee benefit the Politician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2153412"/>
            <a:ext cx="7942217" cy="43238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Once you are </a:t>
            </a:r>
            <a:r>
              <a:rPr lang="en-US" sz="2000" b="1" dirty="0" smtClean="0"/>
              <a:t>assigned</a:t>
            </a:r>
            <a:r>
              <a:rPr lang="en-US" sz="2000" dirty="0" smtClean="0"/>
              <a:t> a committee it is very </a:t>
            </a:r>
            <a:r>
              <a:rPr lang="en-US" sz="2000" b="1" dirty="0" smtClean="0"/>
              <a:t>unusual </a:t>
            </a:r>
            <a:r>
              <a:rPr lang="en-US" sz="2000" dirty="0" smtClean="0"/>
              <a:t>to move around and change committees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Allows Politician to follow what he or she is</a:t>
            </a:r>
            <a:r>
              <a:rPr lang="en-US" sz="2000" b="1" dirty="0" smtClean="0"/>
              <a:t> passionate </a:t>
            </a:r>
            <a:r>
              <a:rPr lang="en-US" sz="2000" dirty="0" smtClean="0"/>
              <a:t>about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IF a congressman is interested in national defense he or she can get onto the Armed Services Committee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This allows an individual to develop </a:t>
            </a:r>
            <a:r>
              <a:rPr lang="en-US" sz="2000" b="1" dirty="0" smtClean="0"/>
              <a:t>expertise</a:t>
            </a:r>
            <a:r>
              <a:rPr lang="en-US" sz="2000" dirty="0" smtClean="0"/>
              <a:t> on a subject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Probably more important is that joining a committee is something a congressman can </a:t>
            </a:r>
            <a:r>
              <a:rPr lang="en-US" sz="2000" b="1" dirty="0" smtClean="0"/>
              <a:t>claim credit</a:t>
            </a:r>
            <a:r>
              <a:rPr lang="en-US" sz="2000" dirty="0" smtClean="0"/>
              <a:t> to and use to help build a profile for reelection.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2247744"/>
            <a:ext cx="4017264" cy="45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committees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431" y="2638044"/>
            <a:ext cx="10895308" cy="387124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Any congressman has the power to propose a </a:t>
            </a:r>
            <a:r>
              <a:rPr lang="en-US" sz="2000" b="1" dirty="0" smtClean="0"/>
              <a:t>Bill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This is called </a:t>
            </a:r>
            <a:r>
              <a:rPr lang="en-US" sz="2000" b="1" dirty="0" smtClean="0"/>
              <a:t>Proposal</a:t>
            </a:r>
            <a:r>
              <a:rPr lang="en-US" sz="2000" dirty="0" smtClean="0"/>
              <a:t> </a:t>
            </a:r>
            <a:r>
              <a:rPr lang="en-US" sz="2000" b="1" dirty="0" smtClean="0"/>
              <a:t>Power</a:t>
            </a:r>
          </a:p>
          <a:p>
            <a:r>
              <a:rPr lang="en-US" sz="2000" dirty="0" smtClean="0"/>
              <a:t>However this has to </a:t>
            </a:r>
            <a:r>
              <a:rPr lang="en-US" sz="2000" b="1" dirty="0" smtClean="0"/>
              <a:t>go</a:t>
            </a:r>
            <a:r>
              <a:rPr lang="en-US" sz="2000" dirty="0" smtClean="0"/>
              <a:t> to a Committee </a:t>
            </a:r>
            <a:r>
              <a:rPr lang="en-US" sz="2000" b="1" dirty="0" smtClean="0"/>
              <a:t>first</a:t>
            </a:r>
            <a:r>
              <a:rPr lang="en-US" sz="2000" dirty="0" smtClean="0"/>
              <a:t> before going to the rest of the House or Senate </a:t>
            </a:r>
          </a:p>
          <a:p>
            <a:r>
              <a:rPr lang="en-US" sz="2000" dirty="0" smtClean="0"/>
              <a:t>The Committee Chairman makes the </a:t>
            </a:r>
            <a:r>
              <a:rPr lang="en-US" sz="2000" b="1" dirty="0" smtClean="0"/>
              <a:t>Agenda</a:t>
            </a:r>
            <a:r>
              <a:rPr lang="en-US" sz="2000" dirty="0" smtClean="0"/>
              <a:t> of Bills that the committee will hold </a:t>
            </a:r>
          </a:p>
          <a:p>
            <a:pPr lvl="1"/>
            <a:r>
              <a:rPr lang="en-US" sz="2000" dirty="0" smtClean="0"/>
              <a:t>This is a remarkably important power called </a:t>
            </a:r>
            <a:r>
              <a:rPr lang="en-US" sz="2000" b="1" dirty="0" smtClean="0"/>
              <a:t>Gate</a:t>
            </a:r>
            <a:r>
              <a:rPr lang="en-US" sz="2000" dirty="0" smtClean="0"/>
              <a:t> </a:t>
            </a:r>
            <a:r>
              <a:rPr lang="en-US" sz="2000" b="1" dirty="0" smtClean="0"/>
              <a:t>Keeping</a:t>
            </a:r>
            <a:r>
              <a:rPr lang="en-US" sz="2000" dirty="0" smtClean="0"/>
              <a:t> </a:t>
            </a:r>
            <a:r>
              <a:rPr lang="en-US" sz="2000" b="1" dirty="0" smtClean="0"/>
              <a:t>Authority</a:t>
            </a:r>
          </a:p>
          <a:p>
            <a:pPr lvl="2"/>
            <a:r>
              <a:rPr lang="en-US" sz="2000" dirty="0" smtClean="0"/>
              <a:t>The Chairman has the discretion to choose what is </a:t>
            </a:r>
            <a:r>
              <a:rPr lang="en-US" sz="2000" b="1" dirty="0" smtClean="0"/>
              <a:t>worthy</a:t>
            </a:r>
            <a:r>
              <a:rPr lang="en-US" sz="2000" dirty="0" smtClean="0"/>
              <a:t> of being heard and what is not</a:t>
            </a:r>
          </a:p>
          <a:p>
            <a:r>
              <a:rPr lang="en-US" sz="2200" dirty="0" smtClean="0"/>
              <a:t>If a Bill doesn’t receive enough </a:t>
            </a:r>
            <a:r>
              <a:rPr lang="en-US" sz="2200" b="1" dirty="0" smtClean="0"/>
              <a:t>votes</a:t>
            </a:r>
            <a:r>
              <a:rPr lang="en-US" sz="2200" dirty="0" smtClean="0"/>
              <a:t> in the Committee the House or Senate floor will never hear it </a:t>
            </a:r>
          </a:p>
          <a:p>
            <a:pPr lvl="1"/>
            <a:r>
              <a:rPr lang="en-US" sz="2000" dirty="0" smtClean="0"/>
              <a:t>In this case we say that the Bill </a:t>
            </a:r>
            <a:r>
              <a:rPr lang="en-US" sz="2000" b="1" dirty="0" smtClean="0"/>
              <a:t>died</a:t>
            </a:r>
            <a:r>
              <a:rPr lang="en-US" sz="2000" dirty="0" smtClean="0"/>
              <a:t> in Committee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821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73" y="2832463"/>
            <a:ext cx="7729728" cy="3101983"/>
          </a:xfrm>
        </p:spPr>
        <p:txBody>
          <a:bodyPr/>
          <a:lstStyle/>
          <a:p>
            <a:r>
              <a:rPr lang="en-US" sz="2400" dirty="0" smtClean="0"/>
              <a:t>There are </a:t>
            </a:r>
            <a:r>
              <a:rPr lang="en-US" sz="2400" b="1" dirty="0" smtClean="0"/>
              <a:t>four</a:t>
            </a:r>
            <a:r>
              <a:rPr lang="en-US" sz="2400" dirty="0" smtClean="0"/>
              <a:t> primary types of committees</a:t>
            </a:r>
            <a:r>
              <a:rPr lang="en-US" dirty="0" smtClean="0"/>
              <a:t> </a:t>
            </a:r>
          </a:p>
          <a:p>
            <a:pPr lvl="1"/>
            <a:r>
              <a:rPr lang="en-US" sz="2000" b="1" dirty="0" smtClean="0"/>
              <a:t>Standing</a:t>
            </a:r>
            <a:r>
              <a:rPr lang="en-US" sz="2000" dirty="0" smtClean="0"/>
              <a:t> Committees </a:t>
            </a:r>
          </a:p>
          <a:p>
            <a:pPr lvl="1"/>
            <a:r>
              <a:rPr lang="en-US" sz="2000" dirty="0" smtClean="0"/>
              <a:t>Select or </a:t>
            </a:r>
            <a:r>
              <a:rPr lang="en-US" sz="2000" b="1" dirty="0" smtClean="0"/>
              <a:t>Special</a:t>
            </a:r>
            <a:r>
              <a:rPr lang="en-US" sz="2000" dirty="0" smtClean="0"/>
              <a:t> Committees </a:t>
            </a:r>
          </a:p>
          <a:p>
            <a:pPr lvl="1"/>
            <a:r>
              <a:rPr lang="en-US" sz="2000" b="1" dirty="0" smtClean="0"/>
              <a:t>Joint</a:t>
            </a:r>
            <a:r>
              <a:rPr lang="en-US" sz="2000" dirty="0" smtClean="0"/>
              <a:t> Committees</a:t>
            </a:r>
          </a:p>
          <a:p>
            <a:pPr lvl="1"/>
            <a:r>
              <a:rPr lang="en-US" sz="2000" b="1" dirty="0" smtClean="0"/>
              <a:t>Conference</a:t>
            </a:r>
            <a:r>
              <a:rPr lang="en-US" sz="2000" dirty="0" smtClean="0"/>
              <a:t> Committees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874" y="2832463"/>
            <a:ext cx="4428853" cy="339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1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50" y="2638044"/>
            <a:ext cx="7511142" cy="410239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Permanent</a:t>
            </a:r>
            <a:r>
              <a:rPr lang="en-US" sz="2600" dirty="0" smtClean="0"/>
              <a:t> Committees</a:t>
            </a:r>
          </a:p>
          <a:p>
            <a:r>
              <a:rPr lang="en-US" sz="2600" dirty="0" smtClean="0"/>
              <a:t>Standing Committees are by far the most important structures in Congress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These committees deal with </a:t>
            </a:r>
            <a:r>
              <a:rPr lang="en-US" sz="2600" b="1" dirty="0" smtClean="0"/>
              <a:t>day-to-day</a:t>
            </a:r>
            <a:r>
              <a:rPr lang="en-US" sz="2600" dirty="0" smtClean="0"/>
              <a:t> issues </a:t>
            </a:r>
          </a:p>
          <a:p>
            <a:r>
              <a:rPr lang="en-US" sz="2600" dirty="0" smtClean="0"/>
              <a:t>The House has </a:t>
            </a:r>
            <a:r>
              <a:rPr lang="en-US" sz="2600" b="1" dirty="0" smtClean="0"/>
              <a:t>19</a:t>
            </a:r>
            <a:r>
              <a:rPr lang="en-US" sz="2600" dirty="0" smtClean="0"/>
              <a:t> committees and the Senate has </a:t>
            </a:r>
            <a:r>
              <a:rPr lang="en-US" sz="2600" b="1" dirty="0" smtClean="0"/>
              <a:t>16</a:t>
            </a:r>
          </a:p>
          <a:p>
            <a:r>
              <a:rPr lang="en-US" sz="2600" b="1" dirty="0" smtClean="0"/>
              <a:t>Every</a:t>
            </a:r>
            <a:r>
              <a:rPr lang="en-US" sz="2600" dirty="0" smtClean="0"/>
              <a:t> Congressman serve on </a:t>
            </a:r>
            <a:r>
              <a:rPr lang="en-US" sz="2600" b="1" dirty="0" smtClean="0"/>
              <a:t>multiple</a:t>
            </a:r>
            <a:r>
              <a:rPr lang="en-US" sz="2600" dirty="0" smtClean="0"/>
              <a:t> committees</a:t>
            </a:r>
          </a:p>
          <a:p>
            <a:pPr lvl="1"/>
            <a:r>
              <a:rPr lang="en-US" sz="2600" dirty="0" smtClean="0"/>
              <a:t>Typically, 2 committees 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89" y="2272610"/>
            <a:ext cx="4248422" cy="471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6448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192</TotalTime>
  <Words>576</Words>
  <Application>Microsoft Office PowerPoint</Application>
  <PresentationFormat>Widescreen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Parcel</vt:lpstr>
      <vt:lpstr>Bellwork: Lesson 6- Copy This </vt:lpstr>
      <vt:lpstr>Legislative Committees </vt:lpstr>
      <vt:lpstr>What are Congressional Committees?</vt:lpstr>
      <vt:lpstr>Who runs a committee?</vt:lpstr>
      <vt:lpstr>PowerPoint Presentation</vt:lpstr>
      <vt:lpstr>How does a committee benefit the Politician</vt:lpstr>
      <vt:lpstr>How do committees work?</vt:lpstr>
      <vt:lpstr>Types of Committees</vt:lpstr>
      <vt:lpstr>Standing Committees</vt:lpstr>
      <vt:lpstr>Standing Committees in the House and Senate </vt:lpstr>
      <vt:lpstr>Special Committees</vt:lpstr>
      <vt:lpstr>PowerPoint Presentation</vt:lpstr>
      <vt:lpstr>Examples of Special Committees</vt:lpstr>
      <vt:lpstr>Joint Committees </vt:lpstr>
      <vt:lpstr>PowerPoint Presentation</vt:lpstr>
      <vt:lpstr>Conference Committees</vt:lpstr>
      <vt:lpstr>Activity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Lesson 6- Copy This</dc:title>
  <dc:creator>Nelson, Crystal D.</dc:creator>
  <cp:lastModifiedBy>Nelson, Crystal D.</cp:lastModifiedBy>
  <cp:revision>16</cp:revision>
  <dcterms:created xsi:type="dcterms:W3CDTF">2018-02-08T16:13:06Z</dcterms:created>
  <dcterms:modified xsi:type="dcterms:W3CDTF">2018-02-11T20:33:48Z</dcterms:modified>
</cp:coreProperties>
</file>