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1"/>
  </p:sldMasterIdLst>
  <p:sldIdLst>
    <p:sldId id="257" r:id="rId2"/>
    <p:sldId id="256" r:id="rId3"/>
    <p:sldId id="258" r:id="rId4"/>
    <p:sldId id="259" r:id="rId5"/>
    <p:sldId id="260" r:id="rId6"/>
    <p:sldId id="274" r:id="rId7"/>
    <p:sldId id="271" r:id="rId8"/>
    <p:sldId id="272" r:id="rId9"/>
    <p:sldId id="273" r:id="rId10"/>
    <p:sldId id="269" r:id="rId11"/>
    <p:sldId id="270" r:id="rId12"/>
    <p:sldId id="266" r:id="rId13"/>
    <p:sldId id="275" r:id="rId14"/>
    <p:sldId id="27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0" autoAdjust="0"/>
    <p:restoredTop sz="94660"/>
  </p:normalViewPr>
  <p:slideViewPr>
    <p:cSldViewPr snapToGrid="0">
      <p:cViewPr varScale="1">
        <p:scale>
          <a:sx n="62" d="100"/>
          <a:sy n="62" d="100"/>
        </p:scale>
        <p:origin x="3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475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171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852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115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60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482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014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32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3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349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72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37841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youtube.com/watch?v=Zg5ex8WZUao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Lesson 5 </a:t>
            </a:r>
            <a:endParaRPr lang="en-US" b="1" dirty="0"/>
          </a:p>
        </p:txBody>
      </p:sp>
      <p:pic>
        <p:nvPicPr>
          <p:cNvPr id="1028" name="Picture 4" descr="Image result for criminal cases vs civil case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7670" y="96260"/>
            <a:ext cx="9314329" cy="6667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88259" y="2501153"/>
            <a:ext cx="21246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3808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Court of Appeals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677504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Similar</a:t>
            </a:r>
            <a:r>
              <a:rPr lang="en-US" sz="2400" dirty="0" smtClean="0"/>
              <a:t> to States</a:t>
            </a:r>
          </a:p>
          <a:p>
            <a:r>
              <a:rPr lang="en-US" sz="2400" dirty="0" smtClean="0"/>
              <a:t>If either the Prosecutor or the Defendant believe a </a:t>
            </a:r>
            <a:r>
              <a:rPr lang="en-US" sz="2400" b="1" dirty="0" smtClean="0">
                <a:solidFill>
                  <a:srgbClr val="FF0000"/>
                </a:solidFill>
              </a:rPr>
              <a:t>mistake</a:t>
            </a:r>
            <a:r>
              <a:rPr lang="en-US" sz="2400" dirty="0" smtClean="0"/>
              <a:t> was made they can take it to the Federal Court of Appeals </a:t>
            </a:r>
          </a:p>
          <a:p>
            <a:r>
              <a:rPr lang="en-US" sz="2400" dirty="0" smtClean="0"/>
              <a:t>There are </a:t>
            </a:r>
            <a:r>
              <a:rPr lang="en-US" sz="2400" b="1" dirty="0" smtClean="0">
                <a:solidFill>
                  <a:srgbClr val="FF0000"/>
                </a:solidFill>
              </a:rPr>
              <a:t>13</a:t>
            </a:r>
            <a:r>
              <a:rPr lang="en-US" sz="2400" dirty="0" smtClean="0"/>
              <a:t> circuits </a:t>
            </a:r>
          </a:p>
          <a:p>
            <a:r>
              <a:rPr lang="en-US" sz="2400" dirty="0" smtClean="0"/>
              <a:t>These trials do not “</a:t>
            </a:r>
            <a:r>
              <a:rPr lang="en-US" sz="2400" b="1" dirty="0" smtClean="0">
                <a:solidFill>
                  <a:srgbClr val="FF0000"/>
                </a:solidFill>
              </a:rPr>
              <a:t>re-try</a:t>
            </a:r>
            <a:r>
              <a:rPr lang="en-US" sz="2400" dirty="0" smtClean="0"/>
              <a:t>” the case</a:t>
            </a:r>
          </a:p>
          <a:p>
            <a:pPr lvl="1"/>
            <a:r>
              <a:rPr lang="en-US" sz="2400" dirty="0" smtClean="0"/>
              <a:t>There is no jury, witnesses, evidence</a:t>
            </a:r>
          </a:p>
          <a:p>
            <a:pPr lvl="1"/>
            <a:r>
              <a:rPr lang="en-US" sz="2400" dirty="0" smtClean="0"/>
              <a:t>Rather,</a:t>
            </a:r>
            <a:r>
              <a:rPr lang="en-US" sz="2400" dirty="0">
                <a:solidFill>
                  <a:srgbClr val="333333"/>
                </a:solidFill>
                <a:latin typeface="Roboto"/>
              </a:rPr>
              <a:t> </a:t>
            </a:r>
            <a:r>
              <a:rPr lang="en-US" sz="2400" dirty="0" smtClean="0">
                <a:solidFill>
                  <a:srgbClr val="333333"/>
                </a:solidFill>
                <a:latin typeface="Roboto"/>
              </a:rPr>
              <a:t>these courts </a:t>
            </a:r>
            <a:r>
              <a:rPr lang="en-US" sz="2400" b="1" dirty="0" smtClean="0">
                <a:solidFill>
                  <a:srgbClr val="FF0000"/>
                </a:solidFill>
                <a:latin typeface="Roboto"/>
              </a:rPr>
              <a:t>evaluate</a:t>
            </a:r>
            <a:r>
              <a:rPr lang="en-US" sz="2400" dirty="0" smtClean="0">
                <a:solidFill>
                  <a:srgbClr val="333333"/>
                </a:solidFill>
                <a:latin typeface="Roboto"/>
              </a:rPr>
              <a:t> </a:t>
            </a:r>
            <a:r>
              <a:rPr lang="en-US" sz="2400" dirty="0">
                <a:solidFill>
                  <a:srgbClr val="333333"/>
                </a:solidFill>
                <a:latin typeface="Roboto"/>
              </a:rPr>
              <a:t>the procedures and the decisions in the trial court </a:t>
            </a:r>
            <a:endParaRPr lang="en-US" sz="2400" dirty="0" smtClean="0">
              <a:solidFill>
                <a:srgbClr val="333333"/>
              </a:solidFill>
              <a:latin typeface="Roboto"/>
            </a:endParaRPr>
          </a:p>
          <a:p>
            <a:pPr lvl="2"/>
            <a:r>
              <a:rPr lang="en-US" sz="2400" dirty="0" smtClean="0">
                <a:solidFill>
                  <a:srgbClr val="333333"/>
                </a:solidFill>
                <a:latin typeface="Roboto"/>
              </a:rPr>
              <a:t>They ensure that the case was tried </a:t>
            </a:r>
            <a:r>
              <a:rPr lang="en-US" sz="2400" b="1" dirty="0" smtClean="0">
                <a:solidFill>
                  <a:srgbClr val="FF0000"/>
                </a:solidFill>
                <a:latin typeface="Roboto"/>
              </a:rPr>
              <a:t>properly</a:t>
            </a:r>
            <a:r>
              <a:rPr lang="en-US" sz="2400" dirty="0" smtClean="0">
                <a:solidFill>
                  <a:srgbClr val="333333"/>
                </a:solidFill>
                <a:latin typeface="Roboto"/>
              </a:rPr>
              <a:t> and fairly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21197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U.S. Supreme court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000000"/>
                </a:solidFill>
                <a:latin typeface="Roboto"/>
              </a:rPr>
              <a:t>The U.S. Supreme Court can be </a:t>
            </a:r>
            <a:r>
              <a:rPr lang="en-US" sz="2800" b="1" dirty="0" smtClean="0">
                <a:solidFill>
                  <a:srgbClr val="FF0000"/>
                </a:solidFill>
                <a:latin typeface="Roboto"/>
              </a:rPr>
              <a:t>used</a:t>
            </a:r>
            <a:r>
              <a:rPr lang="en-US" sz="2800" dirty="0" smtClean="0">
                <a:solidFill>
                  <a:srgbClr val="000000"/>
                </a:solidFill>
                <a:latin typeface="Roboto"/>
              </a:rPr>
              <a:t> if you think the Court of Appeals or the State Supreme Court if either side </a:t>
            </a:r>
            <a:r>
              <a:rPr lang="en-US" sz="2800" b="1" dirty="0" smtClean="0">
                <a:solidFill>
                  <a:srgbClr val="FF0000"/>
                </a:solidFill>
                <a:latin typeface="Roboto"/>
              </a:rPr>
              <a:t>believes</a:t>
            </a:r>
            <a:r>
              <a:rPr lang="en-US" sz="2800" dirty="0" smtClean="0">
                <a:solidFill>
                  <a:srgbClr val="000000"/>
                </a:solidFill>
                <a:latin typeface="Roboto"/>
              </a:rPr>
              <a:t> a mistake was made. </a:t>
            </a:r>
            <a:endParaRPr lang="en-US" sz="2800" dirty="0">
              <a:solidFill>
                <a:srgbClr val="000000"/>
              </a:solidFill>
              <a:latin typeface="Roboto"/>
            </a:endParaRPr>
          </a:p>
          <a:p>
            <a:pPr lvl="1"/>
            <a:r>
              <a:rPr lang="en-US" sz="2800" dirty="0" smtClean="0">
                <a:solidFill>
                  <a:srgbClr val="000000"/>
                </a:solidFill>
                <a:latin typeface="Roboto"/>
              </a:rPr>
              <a:t>However, remember the U.S. Supreme court </a:t>
            </a:r>
            <a:r>
              <a:rPr lang="en-US" sz="2800" b="1" dirty="0" smtClean="0">
                <a:solidFill>
                  <a:srgbClr val="FF0000"/>
                </a:solidFill>
                <a:latin typeface="Roboto"/>
              </a:rPr>
              <a:t>chooses</a:t>
            </a:r>
            <a:r>
              <a:rPr lang="en-US" sz="2800" dirty="0" smtClean="0">
                <a:solidFill>
                  <a:srgbClr val="000000"/>
                </a:solidFill>
                <a:latin typeface="Roboto"/>
              </a:rPr>
              <a:t> to see or not see cases</a:t>
            </a:r>
          </a:p>
          <a:p>
            <a:r>
              <a:rPr lang="en-US" sz="2800" dirty="0" smtClean="0">
                <a:solidFill>
                  <a:srgbClr val="000000"/>
                </a:solidFill>
                <a:latin typeface="Roboto"/>
              </a:rPr>
              <a:t>The </a:t>
            </a:r>
            <a:r>
              <a:rPr lang="en-US" sz="2800" dirty="0">
                <a:solidFill>
                  <a:srgbClr val="000000"/>
                </a:solidFill>
                <a:latin typeface="Roboto"/>
              </a:rPr>
              <a:t>Supreme Court was created by the U.S. Constitution</a:t>
            </a:r>
            <a:r>
              <a:rPr lang="en-US" sz="2800" dirty="0" smtClean="0">
                <a:solidFill>
                  <a:srgbClr val="000000"/>
                </a:solidFill>
                <a:latin typeface="Roboto"/>
              </a:rPr>
              <a:t>.</a:t>
            </a:r>
          </a:p>
          <a:p>
            <a:pPr lvl="1"/>
            <a:r>
              <a:rPr lang="en-US" sz="2800" dirty="0" smtClean="0">
                <a:solidFill>
                  <a:srgbClr val="000000"/>
                </a:solidFill>
                <a:latin typeface="Roboto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Roboto"/>
              </a:rPr>
              <a:t>It is the head of our entire </a:t>
            </a:r>
            <a:r>
              <a:rPr lang="en-US" sz="2800" b="1" dirty="0">
                <a:solidFill>
                  <a:srgbClr val="FF0000"/>
                </a:solidFill>
                <a:latin typeface="Roboto"/>
              </a:rPr>
              <a:t>judicial</a:t>
            </a:r>
            <a:r>
              <a:rPr lang="en-US" sz="2800" b="1" dirty="0">
                <a:solidFill>
                  <a:srgbClr val="000000"/>
                </a:solidFill>
                <a:latin typeface="Roboto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Roboto"/>
              </a:rPr>
              <a:t>branch</a:t>
            </a:r>
            <a:r>
              <a:rPr lang="en-US" sz="2800" dirty="0">
                <a:solidFill>
                  <a:srgbClr val="000000"/>
                </a:solidFill>
                <a:latin typeface="Roboto"/>
              </a:rPr>
              <a:t> of </a:t>
            </a:r>
            <a:r>
              <a:rPr lang="en-US" sz="2800" dirty="0" smtClean="0">
                <a:solidFill>
                  <a:srgbClr val="000000"/>
                </a:solidFill>
                <a:latin typeface="Roboto"/>
              </a:rPr>
              <a:t>government</a:t>
            </a:r>
          </a:p>
          <a:p>
            <a:pPr lvl="2"/>
            <a:r>
              <a:rPr lang="en-US" sz="2600" b="1" dirty="0">
                <a:solidFill>
                  <a:srgbClr val="FF0000"/>
                </a:solidFill>
                <a:latin typeface="Roboto"/>
              </a:rPr>
              <a:t>B</a:t>
            </a:r>
            <a:r>
              <a:rPr lang="en-US" sz="2600" b="1" dirty="0" smtClean="0">
                <a:solidFill>
                  <a:srgbClr val="FF0000"/>
                </a:solidFill>
                <a:latin typeface="Roboto"/>
              </a:rPr>
              <a:t>oth</a:t>
            </a:r>
            <a:r>
              <a:rPr lang="en-US" sz="2600" dirty="0" smtClean="0">
                <a:solidFill>
                  <a:srgbClr val="000000"/>
                </a:solidFill>
                <a:latin typeface="Roboto"/>
              </a:rPr>
              <a:t> </a:t>
            </a:r>
            <a:r>
              <a:rPr lang="en-US" sz="2600" dirty="0">
                <a:solidFill>
                  <a:srgbClr val="000000"/>
                </a:solidFill>
                <a:latin typeface="Roboto"/>
              </a:rPr>
              <a:t>the state and federal </a:t>
            </a:r>
            <a:r>
              <a:rPr lang="en-US" sz="2600" dirty="0" smtClean="0">
                <a:solidFill>
                  <a:srgbClr val="000000"/>
                </a:solidFill>
                <a:latin typeface="Roboto"/>
              </a:rPr>
              <a:t>systems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6557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Original Jurisdiction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543033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rgbClr val="666666"/>
                </a:solidFill>
                <a:latin typeface="Roboto"/>
              </a:rPr>
              <a:t>Jurisdiction refers to the kinds of cases a court is authorized to hear</a:t>
            </a:r>
            <a:r>
              <a:rPr lang="en-US" sz="2000" dirty="0" smtClean="0">
                <a:solidFill>
                  <a:srgbClr val="666666"/>
                </a:solidFill>
                <a:latin typeface="Roboto"/>
              </a:rPr>
              <a:t>.</a:t>
            </a:r>
          </a:p>
          <a:p>
            <a:r>
              <a:rPr lang="en-US" sz="2000" dirty="0" smtClean="0">
                <a:solidFill>
                  <a:srgbClr val="666666"/>
                </a:solidFill>
                <a:latin typeface="Roboto"/>
              </a:rPr>
              <a:t>Original Jurisdiction </a:t>
            </a:r>
            <a:r>
              <a:rPr lang="en-US" sz="2000" b="1" dirty="0" smtClean="0">
                <a:solidFill>
                  <a:srgbClr val="FF0000"/>
                </a:solidFill>
                <a:latin typeface="Roboto"/>
              </a:rPr>
              <a:t>refers</a:t>
            </a:r>
            <a:r>
              <a:rPr lang="en-US" sz="2000" dirty="0" smtClean="0">
                <a:solidFill>
                  <a:srgbClr val="666666"/>
                </a:solidFill>
                <a:latin typeface="Roboto"/>
              </a:rPr>
              <a:t> to the court that heard the case </a:t>
            </a:r>
            <a:r>
              <a:rPr lang="en-US" sz="2000" b="1" dirty="0" smtClean="0">
                <a:solidFill>
                  <a:srgbClr val="FF0000"/>
                </a:solidFill>
                <a:latin typeface="Roboto"/>
              </a:rPr>
              <a:t>first</a:t>
            </a:r>
            <a:r>
              <a:rPr lang="en-US" sz="2000" dirty="0" smtClean="0">
                <a:solidFill>
                  <a:srgbClr val="666666"/>
                </a:solidFill>
                <a:latin typeface="Roboto"/>
              </a:rPr>
              <a:t> (so it will never be an Appeals Court)</a:t>
            </a:r>
          </a:p>
          <a:p>
            <a:pPr lvl="1"/>
            <a:r>
              <a:rPr lang="en-US" sz="2000" dirty="0" smtClean="0">
                <a:solidFill>
                  <a:srgbClr val="666666"/>
                </a:solidFill>
                <a:latin typeface="Roboto"/>
              </a:rPr>
              <a:t>Original Jurisdiction courts are Trial Courts </a:t>
            </a:r>
            <a:endParaRPr lang="en-US" sz="2000" dirty="0">
              <a:solidFill>
                <a:srgbClr val="666666"/>
              </a:solidFill>
              <a:latin typeface="Roboto"/>
            </a:endParaRPr>
          </a:p>
          <a:p>
            <a:r>
              <a:rPr lang="en-US" sz="2000" dirty="0" smtClean="0">
                <a:solidFill>
                  <a:srgbClr val="666666"/>
                </a:solidFill>
                <a:latin typeface="Roboto"/>
              </a:rPr>
              <a:t>States and Federal courts have different jurisdiction</a:t>
            </a:r>
          </a:p>
          <a:p>
            <a:pPr lvl="1"/>
            <a:r>
              <a:rPr lang="en-US" sz="2000" dirty="0" smtClean="0">
                <a:solidFill>
                  <a:srgbClr val="666666"/>
                </a:solidFill>
                <a:latin typeface="Roboto"/>
              </a:rPr>
              <a:t>Federal: </a:t>
            </a:r>
            <a:r>
              <a:rPr lang="en-US" sz="2000" b="1" dirty="0" smtClean="0">
                <a:solidFill>
                  <a:srgbClr val="FF0000"/>
                </a:solidFill>
                <a:latin typeface="Roboto"/>
              </a:rPr>
              <a:t>limited</a:t>
            </a:r>
            <a:r>
              <a:rPr lang="en-US" sz="2000" dirty="0" smtClean="0">
                <a:solidFill>
                  <a:srgbClr val="666666"/>
                </a:solidFill>
                <a:latin typeface="Roboto"/>
              </a:rPr>
              <a:t> jurisdiction</a:t>
            </a:r>
          </a:p>
          <a:p>
            <a:pPr lvl="2"/>
            <a:r>
              <a:rPr lang="en-US" sz="2000" dirty="0">
                <a:latin typeface="Roboto"/>
              </a:rPr>
              <a:t>federal crime, violation of constitutional rights, bankruptcy, federal tax violation, </a:t>
            </a:r>
            <a:r>
              <a:rPr lang="en-US" sz="2000" dirty="0" smtClean="0">
                <a:latin typeface="Roboto"/>
              </a:rPr>
              <a:t>copyright</a:t>
            </a:r>
          </a:p>
          <a:p>
            <a:pPr lvl="3"/>
            <a:r>
              <a:rPr lang="en-US" sz="2000" dirty="0" smtClean="0">
                <a:solidFill>
                  <a:srgbClr val="666666"/>
                </a:solidFill>
                <a:latin typeface="Roboto"/>
              </a:rPr>
              <a:t>Cases that cross state lines: Like a civil suit involving two citizens from different states </a:t>
            </a:r>
          </a:p>
          <a:p>
            <a:pPr lvl="1"/>
            <a:r>
              <a:rPr lang="en-US" sz="2000" dirty="0" smtClean="0">
                <a:solidFill>
                  <a:srgbClr val="666666"/>
                </a:solidFill>
                <a:latin typeface="Roboto"/>
              </a:rPr>
              <a:t>State: </a:t>
            </a:r>
            <a:r>
              <a:rPr lang="en-US" sz="2000" b="1" dirty="0" smtClean="0">
                <a:solidFill>
                  <a:srgbClr val="FF0000"/>
                </a:solidFill>
                <a:latin typeface="Roboto"/>
              </a:rPr>
              <a:t>General</a:t>
            </a:r>
            <a:r>
              <a:rPr lang="en-US" sz="2000" dirty="0" smtClean="0">
                <a:solidFill>
                  <a:srgbClr val="666666"/>
                </a:solidFill>
                <a:latin typeface="Roboto"/>
              </a:rPr>
              <a:t> jurisdiction</a:t>
            </a:r>
          </a:p>
          <a:p>
            <a:pPr lvl="2"/>
            <a:r>
              <a:rPr lang="en-US" sz="2000" dirty="0" smtClean="0">
                <a:solidFill>
                  <a:srgbClr val="666666"/>
                </a:solidFill>
                <a:latin typeface="Roboto"/>
              </a:rPr>
              <a:t>States deal with </a:t>
            </a:r>
            <a:r>
              <a:rPr lang="en-US" sz="2000" b="1" dirty="0" smtClean="0">
                <a:solidFill>
                  <a:srgbClr val="FF0000"/>
                </a:solidFill>
                <a:latin typeface="Roboto"/>
              </a:rPr>
              <a:t>most</a:t>
            </a:r>
            <a:r>
              <a:rPr lang="en-US" sz="2000" dirty="0" smtClean="0">
                <a:solidFill>
                  <a:srgbClr val="666666"/>
                </a:solidFill>
                <a:latin typeface="Roboto"/>
              </a:rPr>
              <a:t> cases </a:t>
            </a:r>
          </a:p>
          <a:p>
            <a:pPr lvl="3"/>
            <a:r>
              <a:rPr lang="en-US" sz="2000" dirty="0">
                <a:latin typeface="Roboto"/>
              </a:rPr>
              <a:t>State crime, divorce, traffic, custody, </a:t>
            </a:r>
            <a:r>
              <a:rPr lang="en-US" sz="2000" dirty="0" smtClean="0">
                <a:latin typeface="Roboto"/>
              </a:rPr>
              <a:t>probate, malpractice </a:t>
            </a:r>
            <a:endParaRPr lang="en-US" sz="2000" dirty="0"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397487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Criminal Vs. Civil Cases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702156"/>
            <a:ext cx="5187596" cy="367830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www.youtube.com/watch?v=Zg5ex8WZUao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098" name="Picture 2" descr="Image result for criminal cases vs civil cas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1565" y="2541307"/>
            <a:ext cx="8915399" cy="4129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007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Image result for criminal cases vs civil case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4294" y="0"/>
            <a:ext cx="8364071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903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Organization of the Federal &amp; State courts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04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have both State and Federal Courts?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715956"/>
            <a:ext cx="11029615" cy="530340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6A6A6A"/>
                </a:solidFill>
                <a:latin typeface="Roboto Condensed"/>
              </a:rPr>
              <a:t>The U.S. Constitution is the </a:t>
            </a:r>
            <a:r>
              <a:rPr lang="en-US" sz="2400" b="1" dirty="0">
                <a:solidFill>
                  <a:srgbClr val="FF0000"/>
                </a:solidFill>
                <a:latin typeface="Roboto Condensed"/>
              </a:rPr>
              <a:t>supreme</a:t>
            </a:r>
            <a:r>
              <a:rPr lang="en-US" sz="2400" dirty="0">
                <a:solidFill>
                  <a:srgbClr val="6A6A6A"/>
                </a:solidFill>
                <a:latin typeface="Roboto Condensed"/>
              </a:rPr>
              <a:t> law of the land in the United States</a:t>
            </a:r>
            <a:r>
              <a:rPr lang="en-US" sz="2400" dirty="0" smtClean="0">
                <a:solidFill>
                  <a:srgbClr val="6A6A6A"/>
                </a:solidFill>
                <a:latin typeface="Roboto Condensed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6A6A6A"/>
                </a:solidFill>
                <a:latin typeface="Roboto Condensed"/>
              </a:rPr>
              <a:t> </a:t>
            </a:r>
            <a:r>
              <a:rPr lang="en-US" sz="2400" dirty="0">
                <a:solidFill>
                  <a:srgbClr val="6A6A6A"/>
                </a:solidFill>
                <a:latin typeface="Roboto Condensed"/>
              </a:rPr>
              <a:t>It creates a federal system of government in which power is shared between the federal government and the state governments. </a:t>
            </a:r>
            <a:endParaRPr lang="en-US" sz="2400" dirty="0" smtClean="0">
              <a:solidFill>
                <a:srgbClr val="6A6A6A"/>
              </a:solidFill>
              <a:latin typeface="Roboto Condensed"/>
            </a:endParaRPr>
          </a:p>
          <a:p>
            <a:pPr lvl="1">
              <a:lnSpc>
                <a:spcPct val="150000"/>
              </a:lnSpc>
            </a:pPr>
            <a:r>
              <a:rPr lang="en-US" sz="2400" dirty="0" smtClean="0">
                <a:solidFill>
                  <a:srgbClr val="6A6A6A"/>
                </a:solidFill>
                <a:latin typeface="Roboto Condensed"/>
              </a:rPr>
              <a:t>This is known as </a:t>
            </a:r>
            <a:r>
              <a:rPr lang="en-US" sz="2400" b="1" dirty="0" smtClean="0">
                <a:solidFill>
                  <a:srgbClr val="FF0000"/>
                </a:solidFill>
                <a:latin typeface="Roboto Condensed"/>
              </a:rPr>
              <a:t>Federalism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6A6A6A"/>
                </a:solidFill>
                <a:latin typeface="Roboto Condensed"/>
              </a:rPr>
              <a:t>Due </a:t>
            </a:r>
            <a:r>
              <a:rPr lang="en-US" sz="2400" dirty="0">
                <a:solidFill>
                  <a:srgbClr val="6A6A6A"/>
                </a:solidFill>
                <a:latin typeface="Roboto Condensed"/>
              </a:rPr>
              <a:t>to federalism, both the </a:t>
            </a:r>
            <a:r>
              <a:rPr lang="en-US" sz="2400" b="1" dirty="0">
                <a:solidFill>
                  <a:srgbClr val="FF0000"/>
                </a:solidFill>
                <a:latin typeface="Roboto Condensed"/>
              </a:rPr>
              <a:t>federal</a:t>
            </a:r>
            <a:r>
              <a:rPr lang="en-US" sz="2400" dirty="0">
                <a:solidFill>
                  <a:srgbClr val="6A6A6A"/>
                </a:solidFill>
                <a:latin typeface="Roboto Condensed"/>
              </a:rPr>
              <a:t> government and each of the </a:t>
            </a:r>
            <a:r>
              <a:rPr lang="en-US" sz="2400" b="1" dirty="0">
                <a:solidFill>
                  <a:srgbClr val="FF0000"/>
                </a:solidFill>
                <a:latin typeface="Roboto Condensed"/>
              </a:rPr>
              <a:t>state</a:t>
            </a:r>
            <a:r>
              <a:rPr lang="en-US" sz="2400" dirty="0">
                <a:solidFill>
                  <a:srgbClr val="6A6A6A"/>
                </a:solidFill>
                <a:latin typeface="Roboto Condensed"/>
              </a:rPr>
              <a:t> governments have their </a:t>
            </a:r>
            <a:r>
              <a:rPr lang="en-US" sz="2400" b="1" dirty="0">
                <a:solidFill>
                  <a:srgbClr val="FF0000"/>
                </a:solidFill>
                <a:latin typeface="Roboto Condensed"/>
              </a:rPr>
              <a:t>own</a:t>
            </a:r>
            <a:r>
              <a:rPr lang="en-US" sz="2400" dirty="0">
                <a:solidFill>
                  <a:srgbClr val="6A6A6A"/>
                </a:solidFill>
                <a:latin typeface="Roboto Condensed"/>
              </a:rPr>
              <a:t> court systems. 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0957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Image result for united states court structur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6753" y="2181224"/>
            <a:ext cx="9776011" cy="467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472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courts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 court is a forum that is able to handle and resolve </a:t>
            </a:r>
            <a:r>
              <a:rPr lang="en-US" sz="2400" b="1" dirty="0" smtClean="0">
                <a:solidFill>
                  <a:srgbClr val="FF0000"/>
                </a:solidFill>
              </a:rPr>
              <a:t>disputes</a:t>
            </a:r>
          </a:p>
          <a:p>
            <a:pPr lvl="1"/>
            <a:r>
              <a:rPr lang="en-US" sz="2400" dirty="0" smtClean="0"/>
              <a:t>A case's </a:t>
            </a:r>
            <a:r>
              <a:rPr lang="en-US" sz="2400" b="1" dirty="0" smtClean="0">
                <a:solidFill>
                  <a:srgbClr val="FF0000"/>
                </a:solidFill>
              </a:rPr>
              <a:t>facts</a:t>
            </a:r>
            <a:r>
              <a:rPr lang="en-US" sz="2400" dirty="0" smtClean="0"/>
              <a:t> are proven</a:t>
            </a:r>
          </a:p>
          <a:p>
            <a:pPr lvl="1"/>
            <a:r>
              <a:rPr lang="en-US" sz="2400" b="1" dirty="0" smtClean="0">
                <a:solidFill>
                  <a:srgbClr val="FF0000"/>
                </a:solidFill>
              </a:rPr>
              <a:t>Verdicts</a:t>
            </a:r>
            <a:r>
              <a:rPr lang="en-US" sz="2400" dirty="0" smtClean="0"/>
              <a:t> are given</a:t>
            </a:r>
          </a:p>
          <a:p>
            <a:pPr lvl="2"/>
            <a:r>
              <a:rPr lang="en-US" sz="2400" dirty="0" smtClean="0"/>
              <a:t>Punishments and compensations are distributed</a:t>
            </a:r>
          </a:p>
          <a:p>
            <a:pPr lvl="1"/>
            <a:r>
              <a:rPr lang="en-US" sz="2400" dirty="0" smtClean="0"/>
              <a:t>Courts </a:t>
            </a:r>
            <a:r>
              <a:rPr lang="en-US" sz="2400" b="1" dirty="0" smtClean="0">
                <a:solidFill>
                  <a:srgbClr val="FF0000"/>
                </a:solidFill>
              </a:rPr>
              <a:t>interpret</a:t>
            </a:r>
            <a:r>
              <a:rPr lang="en-US" sz="2400" dirty="0" smtClean="0"/>
              <a:t> laws and apply them to real-life </a:t>
            </a:r>
            <a:r>
              <a:rPr lang="en-US" sz="2400" b="1" dirty="0" smtClean="0">
                <a:solidFill>
                  <a:srgbClr val="FF0000"/>
                </a:solidFill>
              </a:rPr>
              <a:t>situations</a:t>
            </a:r>
          </a:p>
          <a:p>
            <a:r>
              <a:rPr lang="en-US" sz="2400" dirty="0" smtClean="0"/>
              <a:t>Judgments are made based on the facts established within the courtroom</a:t>
            </a:r>
          </a:p>
          <a:p>
            <a:r>
              <a:rPr lang="en-US" sz="2400" dirty="0" smtClean="0"/>
              <a:t>Courts deal with </a:t>
            </a:r>
            <a:r>
              <a:rPr lang="en-US" sz="2400" b="1" dirty="0" smtClean="0">
                <a:solidFill>
                  <a:srgbClr val="FF0000"/>
                </a:solidFill>
              </a:rPr>
              <a:t>both</a:t>
            </a:r>
            <a:r>
              <a:rPr lang="en-US" sz="2400" dirty="0" smtClean="0"/>
              <a:t> criminal and civil cases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6216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kind of cases do State Courts hear?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Most</a:t>
            </a:r>
            <a:r>
              <a:rPr lang="en-US" sz="3600" dirty="0" smtClean="0"/>
              <a:t> </a:t>
            </a:r>
            <a:r>
              <a:rPr lang="en-US" sz="3600" dirty="0"/>
              <a:t>c</a:t>
            </a:r>
            <a:r>
              <a:rPr lang="en-US" sz="3600" dirty="0" smtClean="0"/>
              <a:t>riminal cases</a:t>
            </a:r>
          </a:p>
          <a:p>
            <a:r>
              <a:rPr lang="en-US" sz="3600" dirty="0" smtClean="0"/>
              <a:t>Personal </a:t>
            </a:r>
            <a:r>
              <a:rPr lang="en-US" sz="3600" b="1" dirty="0" smtClean="0">
                <a:solidFill>
                  <a:srgbClr val="FF0000"/>
                </a:solidFill>
              </a:rPr>
              <a:t>injury</a:t>
            </a:r>
            <a:r>
              <a:rPr lang="en-US" sz="3600" dirty="0" smtClean="0"/>
              <a:t> cases </a:t>
            </a:r>
          </a:p>
          <a:p>
            <a:r>
              <a:rPr lang="en-US" sz="3600" dirty="0" smtClean="0"/>
              <a:t>Divorce, adoptions, marriage, juvenile </a:t>
            </a:r>
          </a:p>
          <a:p>
            <a:pPr lvl="1"/>
            <a:r>
              <a:rPr lang="en-US" sz="3600" b="1" dirty="0" smtClean="0">
                <a:solidFill>
                  <a:srgbClr val="FF0000"/>
                </a:solidFill>
              </a:rPr>
              <a:t>Family</a:t>
            </a:r>
            <a:r>
              <a:rPr lang="en-US" sz="3600" dirty="0" smtClean="0"/>
              <a:t> court </a:t>
            </a:r>
          </a:p>
          <a:p>
            <a:r>
              <a:rPr lang="en-US" sz="3600" dirty="0" smtClean="0"/>
              <a:t>Issues with </a:t>
            </a:r>
            <a:r>
              <a:rPr lang="en-US" sz="3600" b="1" dirty="0" smtClean="0">
                <a:solidFill>
                  <a:srgbClr val="FF0000"/>
                </a:solidFill>
              </a:rPr>
              <a:t>Wills</a:t>
            </a:r>
            <a:r>
              <a:rPr lang="en-US" sz="3600" dirty="0" smtClean="0"/>
              <a:t> and Estates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84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Court System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715956"/>
            <a:ext cx="4921624" cy="467750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Each State has its own court system </a:t>
            </a:r>
          </a:p>
          <a:p>
            <a:pPr lvl="1"/>
            <a:r>
              <a:rPr lang="en-US" sz="2400" dirty="0" smtClean="0"/>
              <a:t>Inside each state there are different levels of courts</a:t>
            </a:r>
          </a:p>
          <a:p>
            <a:r>
              <a:rPr lang="en-US" sz="2400" b="1" u="sng" dirty="0" smtClean="0">
                <a:solidFill>
                  <a:srgbClr val="FF0000"/>
                </a:solidFill>
              </a:rPr>
              <a:t>Trial</a:t>
            </a:r>
            <a:r>
              <a:rPr lang="en-US" sz="2400" u="sng" dirty="0" smtClean="0"/>
              <a:t> Courts</a:t>
            </a:r>
          </a:p>
          <a:p>
            <a:pPr lvl="1"/>
            <a:r>
              <a:rPr lang="en-US" sz="2400" dirty="0" smtClean="0"/>
              <a:t>Most cases start in these courts</a:t>
            </a:r>
          </a:p>
          <a:p>
            <a:pPr lvl="1"/>
            <a:r>
              <a:rPr lang="en-US" sz="2400" dirty="0" smtClean="0"/>
              <a:t>Trial courts deal with serious crimes or disputes over larger amounts of money or property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66329" y="1798153"/>
            <a:ext cx="5540189" cy="5059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06000" lvl="0" indent="-306000">
              <a:spcBef>
                <a:spcPct val="20000"/>
              </a:spcBef>
              <a:spcAft>
                <a:spcPts val="600"/>
              </a:spcAft>
              <a:buClr>
                <a:srgbClr val="903163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sz="2400" b="1" u="sng" dirty="0">
                <a:solidFill>
                  <a:srgbClr val="FF0000"/>
                </a:solidFill>
              </a:rPr>
              <a:t>Appeals</a:t>
            </a:r>
            <a:r>
              <a:rPr lang="en-US" sz="2400" u="sng" dirty="0">
                <a:solidFill>
                  <a:srgbClr val="3D3D3D"/>
                </a:solidFill>
              </a:rPr>
              <a:t> Courts</a:t>
            </a:r>
          </a:p>
          <a:p>
            <a:pPr marL="630000" lvl="1" indent="-306000">
              <a:spcBef>
                <a:spcPct val="20000"/>
              </a:spcBef>
              <a:spcAft>
                <a:spcPts val="600"/>
              </a:spcAft>
              <a:buClr>
                <a:srgbClr val="903163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sz="2400" dirty="0">
                <a:solidFill>
                  <a:srgbClr val="3D3D3D"/>
                </a:solidFill>
              </a:rPr>
              <a:t>People can appeal decisions made in Trial Courts</a:t>
            </a:r>
          </a:p>
          <a:p>
            <a:pPr marL="900000" lvl="2" indent="-270000">
              <a:spcBef>
                <a:spcPct val="20000"/>
              </a:spcBef>
              <a:spcAft>
                <a:spcPts val="600"/>
              </a:spcAft>
              <a:buClr>
                <a:srgbClr val="903163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sz="2400" dirty="0">
                <a:solidFill>
                  <a:srgbClr val="3D3D3D"/>
                </a:solidFill>
              </a:rPr>
              <a:t>Request review </a:t>
            </a:r>
          </a:p>
          <a:p>
            <a:pPr marL="306000" lvl="0" indent="-306000">
              <a:spcBef>
                <a:spcPct val="20000"/>
              </a:spcBef>
              <a:spcAft>
                <a:spcPts val="600"/>
              </a:spcAft>
              <a:buClr>
                <a:srgbClr val="903163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sz="2400" b="1" u="sng" dirty="0">
                <a:solidFill>
                  <a:srgbClr val="FF0000"/>
                </a:solidFill>
              </a:rPr>
              <a:t>States</a:t>
            </a:r>
            <a:r>
              <a:rPr lang="en-US" sz="2400" u="sng" dirty="0">
                <a:solidFill>
                  <a:srgbClr val="3D3D3D"/>
                </a:solidFill>
              </a:rPr>
              <a:t> Supreme Courts </a:t>
            </a:r>
          </a:p>
          <a:p>
            <a:pPr marL="630000" lvl="1" indent="-306000">
              <a:spcBef>
                <a:spcPct val="20000"/>
              </a:spcBef>
              <a:spcAft>
                <a:spcPts val="600"/>
              </a:spcAft>
              <a:buClr>
                <a:srgbClr val="903163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sz="2400" dirty="0">
                <a:solidFill>
                  <a:srgbClr val="3D3D3D"/>
                </a:solidFill>
              </a:rPr>
              <a:t>Highest Court in the State</a:t>
            </a:r>
          </a:p>
          <a:p>
            <a:pPr marL="630000" lvl="1" indent="-306000">
              <a:spcBef>
                <a:spcPct val="20000"/>
              </a:spcBef>
              <a:spcAft>
                <a:spcPts val="600"/>
              </a:spcAft>
              <a:buClr>
                <a:srgbClr val="903163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sz="2400" dirty="0">
                <a:solidFill>
                  <a:srgbClr val="3D3D3D"/>
                </a:solidFill>
              </a:rPr>
              <a:t>Can review all decisions made in lower courts </a:t>
            </a:r>
          </a:p>
          <a:p>
            <a:pPr marL="306000" lvl="0" indent="-306000">
              <a:spcBef>
                <a:spcPct val="20000"/>
              </a:spcBef>
              <a:spcAft>
                <a:spcPts val="600"/>
              </a:spcAft>
              <a:buClr>
                <a:srgbClr val="903163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sz="2400" b="1" dirty="0">
                <a:solidFill>
                  <a:srgbClr val="FF0000"/>
                </a:solidFill>
              </a:rPr>
              <a:t>Special</a:t>
            </a:r>
            <a:r>
              <a:rPr lang="en-US" sz="2400" dirty="0">
                <a:solidFill>
                  <a:srgbClr val="3D3D3D"/>
                </a:solidFill>
              </a:rPr>
              <a:t> Courts- Divorce Court, Juvenile Court, Probate Court (deals with wills), etc.</a:t>
            </a:r>
          </a:p>
        </p:txBody>
      </p:sp>
    </p:spTree>
    <p:extLst>
      <p:ext uri="{BB962C8B-B14F-4D97-AF65-F5344CB8AC3E}">
        <p14:creationId xmlns:p14="http://schemas.microsoft.com/office/powerpoint/2010/main" val="334279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615" y="513897"/>
            <a:ext cx="11029616" cy="1013800"/>
          </a:xfrm>
        </p:spPr>
        <p:txBody>
          <a:bodyPr/>
          <a:lstStyle/>
          <a:p>
            <a:r>
              <a:rPr lang="en-US" dirty="0" smtClean="0"/>
              <a:t>Florida Court System</a:t>
            </a:r>
            <a:endParaRPr lang="en-US" dirty="0"/>
          </a:p>
        </p:txBody>
      </p:sp>
      <p:pic>
        <p:nvPicPr>
          <p:cNvPr id="3074" name="Picture 2" descr="Structure of the Florida Court System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715955"/>
            <a:ext cx="6355976" cy="4953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2047" y="1839736"/>
            <a:ext cx="5580529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Florida has </a:t>
            </a:r>
            <a:r>
              <a:rPr lang="en-US" sz="2200" b="1" dirty="0" smtClean="0">
                <a:solidFill>
                  <a:srgbClr val="FF0000"/>
                </a:solidFill>
              </a:rPr>
              <a:t>two</a:t>
            </a:r>
            <a:r>
              <a:rPr lang="en-US" sz="2200" dirty="0" smtClean="0"/>
              <a:t> types of Trial Courts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rgbClr val="FF0000"/>
                </a:solidFill>
              </a:rPr>
              <a:t>Circuit</a:t>
            </a:r>
            <a:r>
              <a:rPr lang="en-US" sz="2200" dirty="0" smtClean="0"/>
              <a:t>: 20 Judicial Courts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rgbClr val="FF0000"/>
                </a:solidFill>
              </a:rPr>
              <a:t>County</a:t>
            </a:r>
            <a:r>
              <a:rPr lang="en-US" sz="2200" dirty="0" smtClean="0"/>
              <a:t>: One country court for all 67 counties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Florida has two types of </a:t>
            </a:r>
            <a:r>
              <a:rPr lang="en-US" sz="2200" b="1" dirty="0" smtClean="0">
                <a:solidFill>
                  <a:srgbClr val="FF0000"/>
                </a:solidFill>
              </a:rPr>
              <a:t>Appellate</a:t>
            </a:r>
            <a:r>
              <a:rPr lang="en-US" sz="2200" dirty="0" smtClean="0"/>
              <a:t> Courts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Florida </a:t>
            </a:r>
            <a:r>
              <a:rPr lang="en-US" sz="2200" b="1" dirty="0" smtClean="0">
                <a:solidFill>
                  <a:srgbClr val="FF0000"/>
                </a:solidFill>
              </a:rPr>
              <a:t>Supreme</a:t>
            </a:r>
            <a:r>
              <a:rPr lang="en-US" sz="2200" dirty="0" smtClean="0"/>
              <a:t> Court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Highest Appellate Court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District Courts of Appeals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There are </a:t>
            </a:r>
            <a:r>
              <a:rPr lang="en-US" sz="2200" b="1" dirty="0" smtClean="0">
                <a:solidFill>
                  <a:srgbClr val="FF0000"/>
                </a:solidFill>
              </a:rPr>
              <a:t>five</a:t>
            </a:r>
            <a:r>
              <a:rPr lang="en-US" sz="2200" dirty="0" smtClean="0"/>
              <a:t> District Courts of Appeals 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Tallahassee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rgbClr val="FF0000"/>
                </a:solidFill>
              </a:rPr>
              <a:t>Lakeland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West Palm Beach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Daytona Beach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Miami </a:t>
            </a:r>
          </a:p>
        </p:txBody>
      </p:sp>
    </p:spTree>
    <p:extLst>
      <p:ext uri="{BB962C8B-B14F-4D97-AF65-F5344CB8AC3E}">
        <p14:creationId xmlns:p14="http://schemas.microsoft.com/office/powerpoint/2010/main" val="175902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kind of Cases go to Federal Courts?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78508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Cases dealing with:</a:t>
            </a:r>
          </a:p>
          <a:p>
            <a:pPr lvl="1"/>
            <a:r>
              <a:rPr lang="en-US" sz="2400" dirty="0" smtClean="0"/>
              <a:t>Determining if a law is </a:t>
            </a:r>
            <a:r>
              <a:rPr lang="en-US" sz="2400" b="1" dirty="0" smtClean="0">
                <a:solidFill>
                  <a:srgbClr val="FF0000"/>
                </a:solidFill>
              </a:rPr>
              <a:t>constitutional</a:t>
            </a:r>
            <a:r>
              <a:rPr lang="en-US" sz="2400" dirty="0" smtClean="0"/>
              <a:t> or not </a:t>
            </a:r>
          </a:p>
          <a:p>
            <a:pPr lvl="1"/>
            <a:r>
              <a:rPr lang="en-US" sz="2400" dirty="0" smtClean="0"/>
              <a:t>Disputes between two or more </a:t>
            </a:r>
            <a:r>
              <a:rPr lang="en-US" sz="2400" b="1" dirty="0" smtClean="0">
                <a:solidFill>
                  <a:srgbClr val="FF0000"/>
                </a:solidFill>
              </a:rPr>
              <a:t>states</a:t>
            </a:r>
            <a:r>
              <a:rPr lang="en-US" sz="2400" dirty="0" smtClean="0"/>
              <a:t> </a:t>
            </a:r>
          </a:p>
          <a:p>
            <a:pPr lvl="2"/>
            <a:r>
              <a:rPr lang="en-US" sz="2400" dirty="0" smtClean="0"/>
              <a:t>Or a </a:t>
            </a:r>
            <a:r>
              <a:rPr lang="en-US" sz="2400" b="1" dirty="0" smtClean="0">
                <a:solidFill>
                  <a:srgbClr val="FF0000"/>
                </a:solidFill>
              </a:rPr>
              <a:t>citizen</a:t>
            </a:r>
            <a:r>
              <a:rPr lang="en-US" sz="2400" dirty="0" smtClean="0"/>
              <a:t> in one state versus a citizen in a different state </a:t>
            </a:r>
          </a:p>
          <a:p>
            <a:pPr lvl="1"/>
            <a:r>
              <a:rPr lang="en-US" sz="2400" dirty="0" smtClean="0"/>
              <a:t>Dispute of a U.S. law or treaty </a:t>
            </a:r>
          </a:p>
          <a:p>
            <a:pPr lvl="1"/>
            <a:r>
              <a:rPr lang="en-US" sz="2400" dirty="0" smtClean="0"/>
              <a:t>Cases involving </a:t>
            </a:r>
            <a:r>
              <a:rPr lang="en-US" sz="2400" b="1" dirty="0" smtClean="0">
                <a:solidFill>
                  <a:srgbClr val="FF0000"/>
                </a:solidFill>
              </a:rPr>
              <a:t>ambassadors</a:t>
            </a:r>
            <a:r>
              <a:rPr lang="en-US" sz="2400" dirty="0" smtClean="0"/>
              <a:t> or public ministers </a:t>
            </a:r>
          </a:p>
          <a:p>
            <a:pPr lvl="1"/>
            <a:r>
              <a:rPr lang="en-US" sz="2400" dirty="0" smtClean="0"/>
              <a:t>Habeas Corpus</a:t>
            </a:r>
          </a:p>
          <a:p>
            <a:pPr lvl="1"/>
            <a:r>
              <a:rPr lang="en-US" sz="2400" b="1" dirty="0" smtClean="0">
                <a:solidFill>
                  <a:srgbClr val="FF0000"/>
                </a:solidFill>
              </a:rPr>
              <a:t>Bankruptcy</a:t>
            </a:r>
            <a:r>
              <a:rPr lang="en-US" sz="2400" dirty="0" smtClean="0"/>
              <a:t> </a:t>
            </a:r>
          </a:p>
          <a:p>
            <a:pPr lvl="1"/>
            <a:r>
              <a:rPr lang="en-US" sz="2400" dirty="0" smtClean="0"/>
              <a:t>Patent or </a:t>
            </a:r>
            <a:r>
              <a:rPr lang="en-US" sz="2400" b="1" dirty="0" smtClean="0">
                <a:solidFill>
                  <a:srgbClr val="FF0000"/>
                </a:solidFill>
              </a:rPr>
              <a:t>copyright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3697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836</TotalTime>
  <Words>627</Words>
  <Application>Microsoft Office PowerPoint</Application>
  <PresentationFormat>Widescreen</PresentationFormat>
  <Paragraphs>85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Gill Sans MT</vt:lpstr>
      <vt:lpstr>Roboto</vt:lpstr>
      <vt:lpstr>Roboto Condensed</vt:lpstr>
      <vt:lpstr>Wingdings 2</vt:lpstr>
      <vt:lpstr>Dividend</vt:lpstr>
      <vt:lpstr>Lesson 5 </vt:lpstr>
      <vt:lpstr>Organization of the Federal &amp; State courts </vt:lpstr>
      <vt:lpstr>Why do we have both State and Federal Courts?</vt:lpstr>
      <vt:lpstr>PowerPoint Presentation</vt:lpstr>
      <vt:lpstr>What do courts do?</vt:lpstr>
      <vt:lpstr>What kind of cases do State Courts hear?</vt:lpstr>
      <vt:lpstr>State Court System </vt:lpstr>
      <vt:lpstr>Florida Court System</vt:lpstr>
      <vt:lpstr>What kind of Cases go to Federal Courts?</vt:lpstr>
      <vt:lpstr>Court of Appeals </vt:lpstr>
      <vt:lpstr>U.S. Supreme court </vt:lpstr>
      <vt:lpstr>Original Jurisdiction</vt:lpstr>
      <vt:lpstr>Criminal Vs. Civil Cases </vt:lpstr>
      <vt:lpstr>PowerPoint Presentation</vt:lpstr>
    </vt:vector>
  </TitlesOfParts>
  <Company>PCSB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5</dc:title>
  <dc:creator>Nelson, Crystal D.</dc:creator>
  <cp:lastModifiedBy>Nelson, Crystal D.</cp:lastModifiedBy>
  <cp:revision>18</cp:revision>
  <dcterms:created xsi:type="dcterms:W3CDTF">2018-04-03T15:55:34Z</dcterms:created>
  <dcterms:modified xsi:type="dcterms:W3CDTF">2018-04-04T18:25:41Z</dcterms:modified>
</cp:coreProperties>
</file>