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2"/>
  </p:sldMasterIdLst>
  <p:sldIdLst>
    <p:sldId id="261" r:id="rId3"/>
    <p:sldId id="265" r:id="rId4"/>
    <p:sldId id="258" r:id="rId5"/>
    <p:sldId id="263" r:id="rId6"/>
    <p:sldId id="267" r:id="rId7"/>
    <p:sldId id="260" r:id="rId8"/>
    <p:sldId id="259" r:id="rId9"/>
    <p:sldId id="266" r:id="rId10"/>
    <p:sldId id="269" r:id="rId11"/>
    <p:sldId id="270" r:id="rId12"/>
    <p:sldId id="278" r:id="rId13"/>
    <p:sldId id="271" r:id="rId14"/>
    <p:sldId id="272" r:id="rId15"/>
    <p:sldId id="273" r:id="rId16"/>
    <p:sldId id="274" r:id="rId17"/>
    <p:sldId id="275" r:id="rId18"/>
    <p:sldId id="276" r:id="rId19"/>
    <p:sldId id="279" r:id="rId20"/>
    <p:sldId id="281" r:id="rId21"/>
    <p:sldId id="280" r:id="rId2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rosoft Corporation" initials="" lastIdx="4" clrIdx="0"/>
  <p:cmAuthor id="1" name="Elisabeth Keating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41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81" autoAdjust="0"/>
  </p:normalViewPr>
  <p:slideViewPr>
    <p:cSldViewPr>
      <p:cViewPr varScale="1">
        <p:scale>
          <a:sx n="115" d="100"/>
          <a:sy n="115" d="100"/>
        </p:scale>
        <p:origin x="9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4953000"/>
            <a:ext cx="5715000" cy="838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752600" y="3352800"/>
            <a:ext cx="5715000" cy="1600200"/>
          </a:xfrm>
        </p:spPr>
        <p:txBody>
          <a:bodyPr/>
          <a:lstStyle>
            <a:lvl1pPr algn="ctr">
              <a:defRPr sz="4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EF391BD4-A378-4329-A5DF-4A5955C5E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5E1EE-9592-4865-834F-79405699F6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9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19812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791200" cy="5029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7E91E-09F4-423F-A7EF-55CF9DF260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DDAD0-AC67-4FDA-80DA-826BFEA80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6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73CE4-EA5F-42E1-999D-BA84EF8C75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3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86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76400"/>
            <a:ext cx="38862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48021-AED3-4B9B-8412-B61F272FCD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9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EAD03-7990-45BB-96FB-36C65F767C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6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6668B-AAC7-4189-80D2-4F5855F583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8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98ED4-6205-4787-9F41-CC1E8FAF82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48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914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1"/>
            <a:ext cx="5111750" cy="5410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1"/>
            <a:ext cx="3008313" cy="4495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55399-94E5-44F8-8F6D-CB8A7216A8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5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0C28D-A11E-4C04-AB5B-4DA1202676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207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7924800" cy="87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924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65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4375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fld id="{157A5440-C788-490C-BE93-2ABAC828A8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24100"/>
          </a:solidFill>
          <a:latin typeface="Garamond" pitchFamily="18" charset="0"/>
        </a:defRPr>
      </a:lvl9pPr>
    </p:titleStyle>
    <p:bodyStyle>
      <a:lvl1pPr marL="447675" indent="-447675" algn="l" rtl="0" eaLnBrk="1" fontAlgn="base" hangingPunct="1">
        <a:spcBef>
          <a:spcPct val="6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 sz="20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889000" indent="-439738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>
          <a:solidFill>
            <a:schemeClr val="accent1">
              <a:lumMod val="50000"/>
            </a:schemeClr>
          </a:solidFill>
          <a:latin typeface="+mn-lt"/>
        </a:defRPr>
      </a:lvl2pPr>
      <a:lvl3pPr marL="1293813" indent="-403225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 sz="1600">
          <a:solidFill>
            <a:schemeClr val="accent1">
              <a:lumMod val="50000"/>
            </a:schemeClr>
          </a:solidFill>
          <a:latin typeface="+mn-lt"/>
        </a:defRPr>
      </a:lvl3pPr>
      <a:lvl4pPr marL="1681163" indent="-385763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 sz="1400">
          <a:solidFill>
            <a:schemeClr val="accent1">
              <a:lumMod val="50000"/>
            </a:schemeClr>
          </a:solidFill>
          <a:latin typeface="+mn-lt"/>
        </a:defRPr>
      </a:lvl4pPr>
      <a:lvl5pPr marL="2070100" indent="-3873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Char char="•"/>
        <a:defRPr sz="1400">
          <a:solidFill>
            <a:schemeClr val="accent1">
              <a:lumMod val="50000"/>
            </a:schemeClr>
          </a:solidFill>
          <a:latin typeface="+mn-lt"/>
        </a:defRPr>
      </a:lvl5pPr>
      <a:lvl6pPr marL="25273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6pPr>
      <a:lvl7pPr marL="29845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7pPr>
      <a:lvl8pPr marL="34417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8pPr>
      <a:lvl9pPr marL="3898900" indent="-387350" algn="l" rtl="0" eaLnBrk="1" fontAlgn="base" hangingPunct="1">
        <a:spcBef>
          <a:spcPct val="20000"/>
        </a:spcBef>
        <a:spcAft>
          <a:spcPct val="0"/>
        </a:spcAft>
        <a:buClr>
          <a:srgbClr val="663300"/>
        </a:buClr>
        <a:buChar char="•"/>
        <a:defRPr sz="1400">
          <a:solidFill>
            <a:srgbClr val="8241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FFroMQlKia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Bill: a proposed law </a:t>
            </a:r>
          </a:p>
          <a:p>
            <a:r>
              <a:rPr lang="en-US" dirty="0" smtClean="0"/>
              <a:t>Law: the set of rules and standards by which a society governs itself </a:t>
            </a:r>
          </a:p>
          <a:p>
            <a:r>
              <a:rPr lang="en-US" dirty="0" smtClean="0"/>
              <a:t>Rider: a provision on a subject other than the one covered in the bill this is in order to secure its passage or defeat </a:t>
            </a:r>
          </a:p>
          <a:p>
            <a:r>
              <a:rPr lang="en-US" dirty="0" smtClean="0"/>
              <a:t>Hearing: a session at which a committee listens to testimony from people interested in the bill</a:t>
            </a:r>
          </a:p>
          <a:p>
            <a:r>
              <a:rPr lang="en-US" dirty="0" smtClean="0"/>
              <a:t>Amend: to change</a:t>
            </a:r>
          </a:p>
          <a:p>
            <a:r>
              <a:rPr lang="en-US" dirty="0" smtClean="0"/>
              <a:t>Veto: rejection of a bill by a president</a:t>
            </a:r>
          </a:p>
          <a:p>
            <a:r>
              <a:rPr lang="en-US" dirty="0" smtClean="0"/>
              <a:t>Pocket Veto: when a president kills a bill passed during the last ten days Congress is in session by simply refusing to act on it.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: Lesson 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introduce a bill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676400"/>
            <a:ext cx="5638800" cy="4114800"/>
          </a:xfrm>
        </p:spPr>
        <p:txBody>
          <a:bodyPr/>
          <a:lstStyle/>
          <a:p>
            <a:r>
              <a:rPr lang="en-US" dirty="0" smtClean="0"/>
              <a:t>In the House, a member drops the bill into the </a:t>
            </a:r>
            <a:r>
              <a:rPr lang="en-US" b="1" dirty="0" smtClean="0"/>
              <a:t>hopper, </a:t>
            </a:r>
            <a:r>
              <a:rPr lang="en-US" dirty="0" smtClean="0"/>
              <a:t>a box near the clerk’s desk</a:t>
            </a:r>
          </a:p>
          <a:p>
            <a:r>
              <a:rPr lang="en-US" dirty="0" smtClean="0"/>
              <a:t>In the Senate, the presiding officer must first recognize the senator, who then</a:t>
            </a:r>
            <a:r>
              <a:rPr lang="en-US" b="1" dirty="0" smtClean="0"/>
              <a:t> formally </a:t>
            </a:r>
            <a:r>
              <a:rPr lang="en-US" dirty="0" smtClean="0"/>
              <a:t>presents the bill.</a:t>
            </a:r>
          </a:p>
          <a:p>
            <a:r>
              <a:rPr lang="en-US" dirty="0" smtClean="0"/>
              <a:t>Once a bill is introduced: </a:t>
            </a:r>
          </a:p>
          <a:p>
            <a:pPr lvl="1"/>
            <a:r>
              <a:rPr lang="en-US" dirty="0" smtClean="0"/>
              <a:t>It is given a </a:t>
            </a:r>
            <a:r>
              <a:rPr lang="en-US" b="1" dirty="0" smtClean="0"/>
              <a:t>title and number</a:t>
            </a:r>
          </a:p>
          <a:p>
            <a:pPr lvl="2"/>
            <a:r>
              <a:rPr lang="en-US" dirty="0" smtClean="0"/>
              <a:t>For example in </a:t>
            </a:r>
            <a:r>
              <a:rPr lang="en-US" b="1" dirty="0" smtClean="0"/>
              <a:t>senate</a:t>
            </a:r>
            <a:r>
              <a:rPr lang="en-US" dirty="0" smtClean="0"/>
              <a:t> its S.1 and the </a:t>
            </a:r>
            <a:r>
              <a:rPr lang="en-US" b="1" dirty="0" smtClean="0"/>
              <a:t>House</a:t>
            </a:r>
            <a:r>
              <a:rPr lang="en-US" dirty="0" smtClean="0"/>
              <a:t> it is H.R. 1</a:t>
            </a:r>
          </a:p>
          <a:p>
            <a:pPr lvl="1"/>
            <a:r>
              <a:rPr lang="en-US" dirty="0" smtClean="0"/>
              <a:t>Printed and distributed to lawmakers </a:t>
            </a:r>
          </a:p>
          <a:p>
            <a:r>
              <a:rPr lang="en-US" dirty="0" smtClean="0"/>
              <a:t>These steps are considered the first “</a:t>
            </a:r>
            <a:r>
              <a:rPr lang="en-US" b="1" dirty="0" smtClean="0"/>
              <a:t>reading</a:t>
            </a:r>
            <a:r>
              <a:rPr lang="en-US" dirty="0" smtClean="0"/>
              <a:t>” of the bill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905000"/>
            <a:ext cx="28956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57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914400"/>
            <a:ext cx="6553200" cy="4908574"/>
          </a:xfrm>
        </p:spPr>
      </p:pic>
    </p:spTree>
    <p:extLst>
      <p:ext uri="{BB962C8B-B14F-4D97-AF65-F5344CB8AC3E}">
        <p14:creationId xmlns:p14="http://schemas.microsoft.com/office/powerpoint/2010/main" val="148738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Committee </a:t>
            </a:r>
            <a:r>
              <a:rPr lang="en-US" b="1" dirty="0" smtClean="0"/>
              <a:t>Action</a:t>
            </a:r>
          </a:p>
          <a:p>
            <a:r>
              <a:rPr lang="en-US" dirty="0" smtClean="0"/>
              <a:t>Bills are Sent to </a:t>
            </a:r>
            <a:r>
              <a:rPr lang="en-US" b="1" dirty="0" smtClean="0"/>
              <a:t>Committees</a:t>
            </a:r>
            <a:r>
              <a:rPr lang="en-US" dirty="0" smtClean="0"/>
              <a:t> that deal with the subject </a:t>
            </a:r>
          </a:p>
          <a:p>
            <a:r>
              <a:rPr lang="en-US" dirty="0" smtClean="0"/>
              <a:t>What can a committee do?</a:t>
            </a:r>
          </a:p>
          <a:p>
            <a:pPr lvl="1"/>
            <a:r>
              <a:rPr lang="en-US" sz="2000" b="1" dirty="0" smtClean="0"/>
              <a:t>Reject</a:t>
            </a:r>
            <a:r>
              <a:rPr lang="en-US" sz="2000" dirty="0" smtClean="0"/>
              <a:t> the bill- let it die, or </a:t>
            </a:r>
            <a:r>
              <a:rPr lang="en-US" sz="2000" dirty="0" err="1" smtClean="0"/>
              <a:t>pigeonhold</a:t>
            </a:r>
            <a:r>
              <a:rPr lang="en-US" sz="2000" dirty="0" smtClean="0"/>
              <a:t> it, which means they ignore it</a:t>
            </a:r>
          </a:p>
          <a:p>
            <a:pPr lvl="1"/>
            <a:r>
              <a:rPr lang="en-US" sz="2000" b="1" dirty="0" smtClean="0"/>
              <a:t>Kill</a:t>
            </a:r>
            <a:r>
              <a:rPr lang="en-US" sz="2000" dirty="0" smtClean="0"/>
              <a:t> the bill- reject it by a majority vote</a:t>
            </a:r>
          </a:p>
          <a:p>
            <a:pPr lvl="1"/>
            <a:r>
              <a:rPr lang="en-US" sz="2000" b="1" dirty="0" smtClean="0"/>
              <a:t>Act </a:t>
            </a:r>
            <a:r>
              <a:rPr lang="en-US" sz="2000" dirty="0" smtClean="0"/>
              <a:t>on the bill</a:t>
            </a:r>
          </a:p>
          <a:p>
            <a:pPr lvl="2"/>
            <a:r>
              <a:rPr lang="en-US" sz="2000" dirty="0" smtClean="0"/>
              <a:t>Rewrite the bill</a:t>
            </a:r>
          </a:p>
          <a:p>
            <a:pPr lvl="2"/>
            <a:r>
              <a:rPr lang="en-US" sz="2000" dirty="0" smtClean="0"/>
              <a:t>Amend it- Mark Up</a:t>
            </a:r>
          </a:p>
          <a:p>
            <a:pPr lvl="2"/>
            <a:r>
              <a:rPr lang="en-US" sz="2000" dirty="0" smtClean="0"/>
              <a:t>Or recommend it be adopted as is</a:t>
            </a:r>
          </a:p>
          <a:p>
            <a:r>
              <a:rPr lang="en-US" dirty="0" smtClean="0"/>
              <a:t>Committee sends it to the House or Senate once </a:t>
            </a:r>
            <a:r>
              <a:rPr lang="en-US" b="1" dirty="0" smtClean="0"/>
              <a:t>approved.</a:t>
            </a:r>
            <a:endParaRPr lang="en-US" b="1" dirty="0"/>
          </a:p>
        </p:txBody>
      </p:sp>
      <p:sp>
        <p:nvSpPr>
          <p:cNvPr id="4" name="Cloud Callout 3"/>
          <p:cNvSpPr/>
          <p:nvPr/>
        </p:nvSpPr>
        <p:spPr bwMode="auto">
          <a:xfrm>
            <a:off x="4267200" y="3429000"/>
            <a:ext cx="5486400" cy="2209800"/>
          </a:xfrm>
          <a:prstGeom prst="cloudCallout">
            <a:avLst>
              <a:gd name="adj1" fmla="val -61288"/>
              <a:gd name="adj2" fmla="val -13864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91100" y="3795236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acted on: Committees hold hearings where they listen to testimony on the bill’s subject. This allows them to gather information about the bill.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88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Fourth Step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5334000" cy="4114800"/>
          </a:xfrm>
        </p:spPr>
        <p:txBody>
          <a:bodyPr/>
          <a:lstStyle/>
          <a:p>
            <a:r>
              <a:rPr lang="en-US" sz="2800" dirty="0" smtClean="0"/>
              <a:t>Once reported to the House or Senate by Committee it goes to </a:t>
            </a:r>
            <a:r>
              <a:rPr lang="en-US" sz="2800" b="1" dirty="0" smtClean="0"/>
              <a:t>Floor Action</a:t>
            </a:r>
          </a:p>
          <a:p>
            <a:r>
              <a:rPr lang="en-US" sz="2800" dirty="0" smtClean="0"/>
              <a:t>A clerk reads the bill section by section- “</a:t>
            </a:r>
            <a:r>
              <a:rPr lang="en-US" sz="2800" b="1" dirty="0" smtClean="0"/>
              <a:t>Second Reading</a:t>
            </a:r>
            <a:r>
              <a:rPr lang="en-US" sz="2800" dirty="0" smtClean="0"/>
              <a:t>”</a:t>
            </a:r>
          </a:p>
          <a:p>
            <a:r>
              <a:rPr lang="en-US" sz="2800" dirty="0" smtClean="0"/>
              <a:t>Once a section is read Congressmen </a:t>
            </a:r>
            <a:r>
              <a:rPr lang="en-US" sz="2800" b="1" dirty="0" smtClean="0"/>
              <a:t>debate</a:t>
            </a:r>
            <a:r>
              <a:rPr lang="en-US" sz="2800" dirty="0" smtClean="0"/>
              <a:t> and can propose amendments to each section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446" y="2286000"/>
            <a:ext cx="251079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10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Fifth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b="1" dirty="0" smtClean="0"/>
              <a:t>floor debate </a:t>
            </a:r>
            <a:r>
              <a:rPr lang="en-US" dirty="0" smtClean="0"/>
              <a:t>the bill is ready for </a:t>
            </a:r>
            <a:r>
              <a:rPr lang="en-US" b="1" dirty="0" smtClean="0"/>
              <a:t>a vote</a:t>
            </a:r>
          </a:p>
          <a:p>
            <a:pPr lvl="1"/>
            <a:r>
              <a:rPr lang="en-US" dirty="0" smtClean="0"/>
              <a:t>This includes the bill and any</a:t>
            </a:r>
            <a:r>
              <a:rPr lang="en-US" b="1" dirty="0" smtClean="0"/>
              <a:t> proposed </a:t>
            </a:r>
            <a:r>
              <a:rPr lang="en-US" dirty="0" smtClean="0"/>
              <a:t>changes </a:t>
            </a:r>
          </a:p>
          <a:p>
            <a:r>
              <a:rPr lang="en-US" dirty="0" smtClean="0"/>
              <a:t>A</a:t>
            </a:r>
            <a:r>
              <a:rPr lang="en-US" b="1" dirty="0" smtClean="0"/>
              <a:t> quorum </a:t>
            </a:r>
            <a:r>
              <a:rPr lang="en-US" dirty="0" smtClean="0"/>
              <a:t>(majority) must be present </a:t>
            </a:r>
          </a:p>
          <a:p>
            <a:r>
              <a:rPr lang="en-US" dirty="0" smtClean="0"/>
              <a:t>Bill is read for third time </a:t>
            </a:r>
          </a:p>
          <a:p>
            <a:r>
              <a:rPr lang="en-US" dirty="0" smtClean="0"/>
              <a:t>Vote is taken</a:t>
            </a:r>
          </a:p>
          <a:p>
            <a:pPr lvl="1"/>
            <a:r>
              <a:rPr lang="en-US" b="1" dirty="0" smtClean="0"/>
              <a:t>3 </a:t>
            </a:r>
            <a:r>
              <a:rPr lang="en-US" dirty="0" smtClean="0"/>
              <a:t>ways to vote</a:t>
            </a:r>
          </a:p>
          <a:p>
            <a:pPr lvl="2">
              <a:buFont typeface="+mj-lt"/>
              <a:buAutoNum type="arabicPeriod"/>
            </a:pPr>
            <a:r>
              <a:rPr lang="en-US" b="1" dirty="0" smtClean="0"/>
              <a:t>Voice </a:t>
            </a:r>
            <a:r>
              <a:rPr lang="en-US" dirty="0" smtClean="0"/>
              <a:t>Vote: Members call out “Aye” or “No”</a:t>
            </a:r>
          </a:p>
          <a:p>
            <a:pPr lvl="2">
              <a:buFont typeface="+mj-lt"/>
              <a:buAutoNum type="arabicPeriod"/>
            </a:pPr>
            <a:r>
              <a:rPr lang="en-US" b="1" dirty="0" smtClean="0"/>
              <a:t>Standing</a:t>
            </a:r>
            <a:r>
              <a:rPr lang="en-US" dirty="0" smtClean="0"/>
              <a:t> Vote: “Ayes” and “Nos” stand to be counted </a:t>
            </a:r>
          </a:p>
          <a:p>
            <a:pPr lvl="2">
              <a:buFont typeface="+mj-lt"/>
              <a:buAutoNum type="arabicPeriod"/>
            </a:pPr>
            <a:r>
              <a:rPr lang="en-US" b="1" dirty="0" smtClean="0"/>
              <a:t>Roll-call </a:t>
            </a:r>
            <a:r>
              <a:rPr lang="en-US" dirty="0" smtClean="0"/>
              <a:t>Vote: Each member says “Aye” or “No” as names are called in Alphabetical Order</a:t>
            </a:r>
          </a:p>
          <a:p>
            <a:pPr lvl="3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b="1" dirty="0" smtClean="0"/>
              <a:t>House </a:t>
            </a:r>
            <a:r>
              <a:rPr lang="en-US" dirty="0" smtClean="0"/>
              <a:t>also can use a fourth method where its recorded electronically and displayed on panels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295400"/>
            <a:ext cx="2438400" cy="263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24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Sixth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1676400"/>
            <a:ext cx="5334000" cy="4114800"/>
          </a:xfrm>
        </p:spPr>
        <p:txBody>
          <a:bodyPr/>
          <a:lstStyle/>
          <a:p>
            <a:r>
              <a:rPr lang="en-US" sz="3600" dirty="0" smtClean="0"/>
              <a:t>Once</a:t>
            </a:r>
            <a:r>
              <a:rPr lang="en-US" sz="3600" b="1" dirty="0" smtClean="0"/>
              <a:t> passed </a:t>
            </a:r>
            <a:r>
              <a:rPr lang="en-US" sz="3600" dirty="0" smtClean="0"/>
              <a:t>by one house:</a:t>
            </a:r>
          </a:p>
          <a:p>
            <a:r>
              <a:rPr lang="en-US" sz="3600" dirty="0" smtClean="0"/>
              <a:t>Bill is sent to the </a:t>
            </a:r>
            <a:r>
              <a:rPr lang="en-US" sz="3600" b="1" dirty="0" smtClean="0"/>
              <a:t>other </a:t>
            </a:r>
            <a:r>
              <a:rPr lang="en-US" sz="3600" dirty="0" smtClean="0"/>
              <a:t>house to repeat steps 3-5 or they can skip right to a vote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905000"/>
            <a:ext cx="35814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1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Seventh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5105400" cy="4114800"/>
          </a:xfrm>
        </p:spPr>
        <p:txBody>
          <a:bodyPr/>
          <a:lstStyle/>
          <a:p>
            <a:r>
              <a:rPr lang="en-US" dirty="0" smtClean="0"/>
              <a:t>Presidential Action</a:t>
            </a:r>
          </a:p>
          <a:p>
            <a:r>
              <a:rPr lang="en-US" dirty="0" smtClean="0"/>
              <a:t>Article 1, Section </a:t>
            </a:r>
            <a:r>
              <a:rPr lang="en-US" b="1" dirty="0" smtClean="0"/>
              <a:t>7 </a:t>
            </a:r>
            <a:r>
              <a:rPr lang="en-US" dirty="0" smtClean="0"/>
              <a:t>states that “Every Bill which shall have passed the House of Representatives and the Senate, shall before it becomes a Law, be presented to the President.”</a:t>
            </a:r>
          </a:p>
          <a:p>
            <a:r>
              <a:rPr lang="en-US" dirty="0" smtClean="0"/>
              <a:t>After the bill has been approved </a:t>
            </a:r>
            <a:r>
              <a:rPr lang="en-US" b="1" dirty="0" smtClean="0"/>
              <a:t>identically</a:t>
            </a:r>
            <a:r>
              <a:rPr lang="en-US" dirty="0" smtClean="0"/>
              <a:t> by House &amp; Senate the </a:t>
            </a:r>
            <a:r>
              <a:rPr lang="en-US" b="1" dirty="0" smtClean="0"/>
              <a:t>President </a:t>
            </a:r>
            <a:r>
              <a:rPr lang="en-US" dirty="0" smtClean="0"/>
              <a:t>receives it.</a:t>
            </a:r>
          </a:p>
          <a:p>
            <a:pPr lvl="1"/>
            <a:r>
              <a:rPr lang="en-US" dirty="0" smtClean="0"/>
              <a:t>The President can either </a:t>
            </a:r>
            <a:r>
              <a:rPr lang="en-US" b="1" dirty="0" smtClean="0"/>
              <a:t>pass </a:t>
            </a:r>
            <a:r>
              <a:rPr lang="en-US" dirty="0" smtClean="0"/>
              <a:t>it (sign it)into law</a:t>
            </a:r>
          </a:p>
          <a:p>
            <a:pPr lvl="1"/>
            <a:r>
              <a:rPr lang="en-US" dirty="0" smtClean="0"/>
              <a:t>Or </a:t>
            </a:r>
            <a:r>
              <a:rPr lang="en-US" b="1" dirty="0" smtClean="0"/>
              <a:t>Veto </a:t>
            </a:r>
            <a:r>
              <a:rPr lang="en-US" dirty="0" smtClean="0"/>
              <a:t>it where it will return to the house where it </a:t>
            </a:r>
            <a:r>
              <a:rPr lang="en-US" b="1" dirty="0" smtClean="0"/>
              <a:t>originated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324100"/>
            <a:ext cx="3571875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1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Congressional Override of a Bill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3657600" cy="4114800"/>
          </a:xfrm>
        </p:spPr>
        <p:txBody>
          <a:bodyPr/>
          <a:lstStyle/>
          <a:p>
            <a:r>
              <a:rPr lang="en-US" dirty="0" smtClean="0"/>
              <a:t>Congress can </a:t>
            </a:r>
            <a:r>
              <a:rPr lang="en-US" b="1" dirty="0" smtClean="0"/>
              <a:t>override</a:t>
            </a:r>
            <a:r>
              <a:rPr lang="en-US" dirty="0" smtClean="0"/>
              <a:t> a President’s </a:t>
            </a:r>
            <a:r>
              <a:rPr lang="en-US" b="1" dirty="0" smtClean="0"/>
              <a:t>veto</a:t>
            </a:r>
            <a:r>
              <a:rPr lang="en-US" dirty="0" smtClean="0"/>
              <a:t> with a </a:t>
            </a:r>
            <a:r>
              <a:rPr lang="en-US" b="1" dirty="0" smtClean="0"/>
              <a:t>2/3 </a:t>
            </a:r>
            <a:r>
              <a:rPr lang="en-US" dirty="0" smtClean="0"/>
              <a:t>vote</a:t>
            </a:r>
          </a:p>
          <a:p>
            <a:r>
              <a:rPr lang="en-US" dirty="0" smtClean="0"/>
              <a:t>Once overridden it becomes </a:t>
            </a:r>
            <a:r>
              <a:rPr lang="en-US" b="1" dirty="0" smtClean="0"/>
              <a:t>law </a:t>
            </a:r>
          </a:p>
          <a:p>
            <a:r>
              <a:rPr lang="en-US" dirty="0" smtClean="0"/>
              <a:t>This </a:t>
            </a:r>
            <a:r>
              <a:rPr lang="en-US" b="1" dirty="0" smtClean="0"/>
              <a:t>seldom </a:t>
            </a:r>
            <a:r>
              <a:rPr lang="en-US" dirty="0" smtClean="0"/>
              <a:t>ever happens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622" y="2292193"/>
            <a:ext cx="3781425" cy="2883213"/>
          </a:xfrm>
          <a:prstGeom prst="rect">
            <a:avLst/>
          </a:prstGeom>
        </p:spPr>
      </p:pic>
      <p:sp>
        <p:nvSpPr>
          <p:cNvPr id="5" name="Explosion 2 4"/>
          <p:cNvSpPr/>
          <p:nvPr/>
        </p:nvSpPr>
        <p:spPr bwMode="auto">
          <a:xfrm>
            <a:off x="1752600" y="1218362"/>
            <a:ext cx="6400800" cy="4800600"/>
          </a:xfrm>
          <a:prstGeom prst="irregularSeal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9728" y="2706834"/>
            <a:ext cx="2819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Congressional Override is an example of</a:t>
            </a:r>
          </a:p>
          <a:p>
            <a:r>
              <a:rPr lang="en-US" sz="2800" dirty="0" smtClean="0"/>
              <a:t>______ &amp;_____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744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flow chart on back of notes </a:t>
            </a:r>
          </a:p>
          <a:p>
            <a:r>
              <a:rPr lang="en-US" dirty="0" smtClean="0"/>
              <a:t>Use the seven steps to help you fill in the box</a:t>
            </a:r>
          </a:p>
          <a:p>
            <a:r>
              <a:rPr lang="en-US" dirty="0" smtClean="0"/>
              <a:t>Give each box a title (For example: Step 7- Presidential Action)</a:t>
            </a:r>
          </a:p>
          <a:p>
            <a:r>
              <a:rPr lang="en-US" dirty="0" smtClean="0"/>
              <a:t>Give a short description of what is done at that step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76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 Example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733550"/>
            <a:ext cx="5410200" cy="4057650"/>
          </a:xfrm>
        </p:spPr>
      </p:pic>
    </p:spTree>
    <p:extLst>
      <p:ext uri="{BB962C8B-B14F-4D97-AF65-F5344CB8AC3E}">
        <p14:creationId xmlns:p14="http://schemas.microsoft.com/office/powerpoint/2010/main" val="292646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a Bill Becomes A Law </a:t>
            </a:r>
            <a:endParaRPr lang="en-US" dirty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14441"/>
            <a:ext cx="7924800" cy="879475"/>
          </a:xfrm>
        </p:spPr>
        <p:txBody>
          <a:bodyPr/>
          <a:lstStyle/>
          <a:p>
            <a:pPr algn="ctr"/>
            <a:r>
              <a:rPr lang="en-US" dirty="0" smtClean="0"/>
              <a:t>Did you ever think:</a:t>
            </a:r>
            <a:br>
              <a:rPr lang="en-US" dirty="0" smtClean="0"/>
            </a:br>
            <a:r>
              <a:rPr lang="en-US" dirty="0" smtClean="0"/>
              <a:t> “that ought to be a law…”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4114800"/>
          </a:xfrm>
        </p:spPr>
        <p:txBody>
          <a:bodyPr/>
          <a:lstStyle/>
          <a:p>
            <a:r>
              <a:rPr lang="en-US" sz="1800" dirty="0" smtClean="0"/>
              <a:t>You will be creating your own Bill </a:t>
            </a:r>
          </a:p>
          <a:p>
            <a:r>
              <a:rPr lang="en-US" sz="1800" b="1" u="sng" dirty="0" smtClean="0"/>
              <a:t>Explain it: </a:t>
            </a:r>
            <a:r>
              <a:rPr lang="en-US" sz="1800" dirty="0" smtClean="0"/>
              <a:t>3-5 sentences explaining your Bill </a:t>
            </a:r>
          </a:p>
          <a:p>
            <a:r>
              <a:rPr lang="en-US" sz="1800" b="1" u="sng" dirty="0" smtClean="0"/>
              <a:t>Justify it: </a:t>
            </a:r>
            <a:r>
              <a:rPr lang="en-US" sz="1800" dirty="0" smtClean="0"/>
              <a:t>5 sentences justifying why there is a need for that Bill. Why is this Bill important?</a:t>
            </a:r>
          </a:p>
          <a:p>
            <a:r>
              <a:rPr lang="en-US" sz="1800" b="1" u="sng" dirty="0" smtClean="0"/>
              <a:t>Give it a Committee: </a:t>
            </a:r>
            <a:r>
              <a:rPr lang="en-US" sz="1800" dirty="0" smtClean="0"/>
              <a:t>1-2 sentences explain what committee do you believe your bill should be recommended to and why</a:t>
            </a:r>
          </a:p>
          <a:p>
            <a:r>
              <a:rPr lang="en-US" sz="1800" b="1" u="sng" dirty="0" smtClean="0"/>
              <a:t>Analyze it: </a:t>
            </a:r>
            <a:r>
              <a:rPr lang="en-US" sz="1800" dirty="0" smtClean="0"/>
              <a:t>3 Sentences explain if you think your bill will pass each step to becoming a Law or not. Why do you think this will easily pass/ fail?</a:t>
            </a:r>
          </a:p>
          <a:p>
            <a:r>
              <a:rPr lang="en-US" sz="1800" b="1" u="sng" dirty="0" smtClean="0"/>
              <a:t>Draw it: </a:t>
            </a:r>
            <a:r>
              <a:rPr lang="en-US" sz="1800" dirty="0" smtClean="0"/>
              <a:t>Draw a picture that represents the Bill </a:t>
            </a:r>
          </a:p>
          <a:p>
            <a:r>
              <a:rPr lang="en-US" sz="1800" b="1" u="sng" dirty="0" smtClean="0">
                <a:solidFill>
                  <a:srgbClr val="C00000"/>
                </a:solidFill>
              </a:rPr>
              <a:t>YOU MUST USE COMPLETE SENTENCES AND PROPER GRAMMAR/SPELLING TO RECEIVE AN A!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16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 bwMode="auto">
          <a:xfrm>
            <a:off x="4457700" y="609600"/>
            <a:ext cx="2438400" cy="1143000"/>
          </a:xfrm>
          <a:prstGeom prst="wedgeEllipseCallout">
            <a:avLst>
              <a:gd name="adj1" fmla="val 7803"/>
              <a:gd name="adj2" fmla="val 89409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24400" y="747528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President Jimmy Carter as “Santa Clause”</a:t>
            </a:r>
            <a:endParaRPr lang="en-US" dirty="0"/>
          </a:p>
        </p:txBody>
      </p:sp>
      <p:sp>
        <p:nvSpPr>
          <p:cNvPr id="5" name="Oval Callout 4"/>
          <p:cNvSpPr/>
          <p:nvPr/>
        </p:nvSpPr>
        <p:spPr bwMode="auto">
          <a:xfrm>
            <a:off x="7772400" y="1793875"/>
            <a:ext cx="1524000" cy="873126"/>
          </a:xfrm>
          <a:prstGeom prst="wedgeEllipseCallout">
            <a:avLst>
              <a:gd name="adj1" fmla="val -56833"/>
              <a:gd name="adj2" fmla="val 46288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01000" y="2034143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Presents 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 bwMode="auto">
          <a:xfrm>
            <a:off x="209550" y="1380609"/>
            <a:ext cx="2362200" cy="1676400"/>
          </a:xfrm>
          <a:prstGeom prst="wedgeEllipseCallout">
            <a:avLst>
              <a:gd name="adj1" fmla="val 81219"/>
              <a:gd name="adj2" fmla="val 7955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641475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House and Senate are “locking horns”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www.youtube.com/watch?v=FFroMQlKiag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681644" y="914400"/>
            <a:ext cx="7924800" cy="879475"/>
          </a:xfrm>
        </p:spPr>
        <p:txBody>
          <a:bodyPr/>
          <a:lstStyle/>
          <a:p>
            <a:r>
              <a:rPr lang="en-US" dirty="0" smtClean="0"/>
              <a:t>School House Rock: How A Bill Becomes a Law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452687"/>
            <a:ext cx="5410200" cy="34147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6781800" cy="4114800"/>
          </a:xfrm>
        </p:spPr>
        <p:txBody>
          <a:bodyPr/>
          <a:lstStyle/>
          <a:p>
            <a:r>
              <a:rPr lang="en-US" dirty="0" smtClean="0"/>
              <a:t>The number </a:t>
            </a:r>
            <a:r>
              <a:rPr lang="en-US" b="1" dirty="0" smtClean="0"/>
              <a:t>one job </a:t>
            </a:r>
            <a:r>
              <a:rPr lang="en-US" dirty="0" smtClean="0"/>
              <a:t>of the legislative branch is to </a:t>
            </a:r>
            <a:r>
              <a:rPr lang="en-US" b="1" dirty="0" smtClean="0"/>
              <a:t>make laws </a:t>
            </a:r>
          </a:p>
          <a:p>
            <a:r>
              <a:rPr lang="en-US" dirty="0" smtClean="0"/>
              <a:t>Out of the thousands of bills introduced in each session of Congress </a:t>
            </a:r>
            <a:r>
              <a:rPr lang="en-US" b="1" dirty="0" smtClean="0"/>
              <a:t>only </a:t>
            </a:r>
            <a:r>
              <a:rPr lang="en-US" dirty="0" smtClean="0"/>
              <a:t>a few hundred become law </a:t>
            </a:r>
          </a:p>
          <a:p>
            <a:pPr lvl="1"/>
            <a:r>
              <a:rPr lang="en-US" dirty="0" smtClean="0"/>
              <a:t>Most </a:t>
            </a:r>
            <a:r>
              <a:rPr lang="en-US" b="1" dirty="0" smtClean="0"/>
              <a:t>die </a:t>
            </a:r>
            <a:r>
              <a:rPr lang="en-US" dirty="0" smtClean="0"/>
              <a:t>in Congress </a:t>
            </a:r>
          </a:p>
          <a:p>
            <a:pPr lvl="1"/>
            <a:r>
              <a:rPr lang="en-US" dirty="0" smtClean="0"/>
              <a:t>Some are </a:t>
            </a:r>
            <a:r>
              <a:rPr lang="en-US" b="1" dirty="0" smtClean="0"/>
              <a:t>vetoed</a:t>
            </a:r>
            <a:r>
              <a:rPr lang="en-US" dirty="0" smtClean="0"/>
              <a:t> by the President </a:t>
            </a:r>
          </a:p>
          <a:p>
            <a:r>
              <a:rPr lang="en-US" dirty="0" smtClean="0"/>
              <a:t>If a bill is not passed before the end of that congressional session (two years), it must be introduced </a:t>
            </a:r>
            <a:r>
              <a:rPr lang="en-US" b="1" dirty="0" smtClean="0"/>
              <a:t>again </a:t>
            </a:r>
            <a:r>
              <a:rPr lang="en-US" dirty="0" smtClean="0"/>
              <a:t>in the next session to be given further </a:t>
            </a:r>
            <a:r>
              <a:rPr lang="en-US" b="1" dirty="0" smtClean="0"/>
              <a:t>consideration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The process for a bill to become law is </a:t>
            </a:r>
            <a:r>
              <a:rPr lang="en-US" b="1" dirty="0" smtClean="0"/>
              <a:t>difficult </a:t>
            </a:r>
            <a:r>
              <a:rPr lang="en-US" dirty="0" smtClean="0"/>
              <a:t>and can take a long time </a:t>
            </a:r>
          </a:p>
          <a:p>
            <a:pPr lvl="1"/>
            <a:r>
              <a:rPr lang="en-US" dirty="0" smtClean="0"/>
              <a:t>Fewer than </a:t>
            </a:r>
            <a:r>
              <a:rPr lang="en-US" b="1" dirty="0" smtClean="0"/>
              <a:t>10% </a:t>
            </a:r>
            <a:r>
              <a:rPr lang="en-US" dirty="0" smtClean="0"/>
              <a:t>of bills become law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2362200"/>
            <a:ext cx="1905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89" y="-19396"/>
            <a:ext cx="9326978" cy="6858000"/>
          </a:xfrm>
          <a:prstGeom prst="rect">
            <a:avLst/>
          </a:prstGeom>
        </p:spPr>
      </p:pic>
      <p:sp>
        <p:nvSpPr>
          <p:cNvPr id="3" name="Cloud Callout 2"/>
          <p:cNvSpPr/>
          <p:nvPr/>
        </p:nvSpPr>
        <p:spPr bwMode="auto">
          <a:xfrm>
            <a:off x="7162800" y="422275"/>
            <a:ext cx="2362200" cy="1219200"/>
          </a:xfrm>
          <a:prstGeom prst="cloudCallout">
            <a:avLst>
              <a:gd name="adj1" fmla="val -62710"/>
              <a:gd name="adj2" fmla="val 55682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67600" y="685800"/>
            <a:ext cx="1859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Referred by the House Speaker or Pro Tem </a:t>
            </a:r>
            <a:endParaRPr lang="en-US" dirty="0"/>
          </a:p>
        </p:txBody>
      </p:sp>
      <p:sp>
        <p:nvSpPr>
          <p:cNvPr id="5" name="Cloud Callout 4"/>
          <p:cNvSpPr/>
          <p:nvPr/>
        </p:nvSpPr>
        <p:spPr bwMode="auto">
          <a:xfrm>
            <a:off x="7239001" y="1981200"/>
            <a:ext cx="2254184" cy="1422054"/>
          </a:xfrm>
          <a:prstGeom prst="cloudCallout">
            <a:avLst>
              <a:gd name="adj1" fmla="val -95260"/>
              <a:gd name="adj2" fmla="val 72136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43850" y="2099837"/>
            <a:ext cx="1849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Bill is either Reported or Dies in Committee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7532667" y="4572000"/>
            <a:ext cx="1458933" cy="30480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43850" y="4539734"/>
            <a:ext cx="14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President</a:t>
            </a:r>
            <a:endParaRPr lang="en-US" dirty="0"/>
          </a:p>
        </p:txBody>
      </p:sp>
      <p:sp>
        <p:nvSpPr>
          <p:cNvPr id="9" name="Cloud Callout 8"/>
          <p:cNvSpPr/>
          <p:nvPr/>
        </p:nvSpPr>
        <p:spPr bwMode="auto">
          <a:xfrm>
            <a:off x="7010400" y="5220738"/>
            <a:ext cx="2247900" cy="1484862"/>
          </a:xfrm>
          <a:prstGeom prst="cloudCallout">
            <a:avLst>
              <a:gd name="adj1" fmla="val -82539"/>
              <a:gd name="adj2" fmla="val -45963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29500" y="5320802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Conference Committees Standardize Language</a:t>
            </a:r>
            <a:endParaRPr lang="en-US" dirty="0"/>
          </a:p>
        </p:txBody>
      </p:sp>
      <p:sp>
        <p:nvSpPr>
          <p:cNvPr id="11" name="Cloud Callout 10"/>
          <p:cNvSpPr/>
          <p:nvPr/>
        </p:nvSpPr>
        <p:spPr bwMode="auto">
          <a:xfrm>
            <a:off x="25607" y="5410200"/>
            <a:ext cx="3041036" cy="1295400"/>
          </a:xfrm>
          <a:prstGeom prst="cloudCallout">
            <a:avLst>
              <a:gd name="adj1" fmla="val 55706"/>
              <a:gd name="adj2" fmla="val -77760"/>
            </a:avLst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4137" y="5808114"/>
            <a:ext cx="3013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the Bill is amended goes back to first chamber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  <p:bldP spid="9" grpId="0" animBg="1"/>
      <p:bldP spid="10" grpId="0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make a bill you need an </a:t>
            </a:r>
            <a:r>
              <a:rPr lang="en-US" b="1" dirty="0" smtClean="0"/>
              <a:t>idea</a:t>
            </a:r>
            <a:r>
              <a:rPr lang="en-US" dirty="0" smtClean="0"/>
              <a:t>!</a:t>
            </a:r>
          </a:p>
          <a:p>
            <a:r>
              <a:rPr lang="en-US" dirty="0" smtClean="0"/>
              <a:t>An idea for a bill may come from </a:t>
            </a:r>
            <a:r>
              <a:rPr lang="en-US" b="1" dirty="0" smtClean="0"/>
              <a:t>anybody</a:t>
            </a:r>
          </a:p>
          <a:p>
            <a:pPr lvl="1"/>
            <a:r>
              <a:rPr lang="en-US" dirty="0" smtClean="0"/>
              <a:t>However</a:t>
            </a:r>
            <a:r>
              <a:rPr lang="en-US" b="1" dirty="0" smtClean="0"/>
              <a:t>, only </a:t>
            </a:r>
            <a:r>
              <a:rPr lang="en-US" dirty="0" smtClean="0"/>
              <a:t>members of congress can </a:t>
            </a:r>
            <a:r>
              <a:rPr lang="en-US" b="1" dirty="0" smtClean="0"/>
              <a:t>introduce</a:t>
            </a:r>
            <a:r>
              <a:rPr lang="en-US" dirty="0" smtClean="0"/>
              <a:t> it </a:t>
            </a:r>
          </a:p>
          <a:p>
            <a:pPr marL="0" indent="0">
              <a:buNone/>
            </a:pPr>
            <a:r>
              <a:rPr lang="en-US" dirty="0" smtClean="0"/>
              <a:t>Recent “talked about” Examples of Ideas for a Bill:</a:t>
            </a:r>
          </a:p>
          <a:p>
            <a:r>
              <a:rPr lang="en-US" dirty="0" smtClean="0"/>
              <a:t>Raising Minimum Wage </a:t>
            </a:r>
          </a:p>
          <a:p>
            <a:r>
              <a:rPr lang="en-US" dirty="0" smtClean="0"/>
              <a:t>Free public universities </a:t>
            </a:r>
          </a:p>
          <a:p>
            <a:r>
              <a:rPr lang="en-US" dirty="0" smtClean="0"/>
              <a:t>Recycling Incentives or making it mandatory</a:t>
            </a:r>
          </a:p>
          <a:p>
            <a:r>
              <a:rPr lang="en-US" dirty="0" smtClean="0"/>
              <a:t>Tax incentives for making your house energy-efficient </a:t>
            </a:r>
          </a:p>
          <a:p>
            <a:r>
              <a:rPr lang="en-US" dirty="0" smtClean="0"/>
              <a:t>Subsidized Parental Leave (Paternal and/or Maternal)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89560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59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Step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5867400" cy="4114800"/>
          </a:xfrm>
        </p:spPr>
        <p:txBody>
          <a:bodyPr/>
          <a:lstStyle/>
          <a:p>
            <a:r>
              <a:rPr lang="en-US" dirty="0" smtClean="0"/>
              <a:t>Bill is introduced by a member of Congress</a:t>
            </a:r>
          </a:p>
          <a:p>
            <a:pPr lvl="1"/>
            <a:r>
              <a:rPr lang="en-US" dirty="0" smtClean="0"/>
              <a:t>Any member can introduce a bill it is called </a:t>
            </a:r>
            <a:r>
              <a:rPr lang="en-US" b="1" dirty="0" smtClean="0"/>
              <a:t>Proposal Power</a:t>
            </a:r>
          </a:p>
          <a:p>
            <a:r>
              <a:rPr lang="en-US" dirty="0" smtClean="0"/>
              <a:t>Ideas for Bills come from </a:t>
            </a:r>
            <a:r>
              <a:rPr lang="en-US" b="1" dirty="0" smtClean="0"/>
              <a:t>citizens</a:t>
            </a:r>
            <a:r>
              <a:rPr lang="en-US" dirty="0" smtClean="0"/>
              <a:t>, lobbyists, or other representatives of interest groups, and the executive branch</a:t>
            </a:r>
          </a:p>
          <a:p>
            <a:r>
              <a:rPr lang="en-US" dirty="0" smtClean="0"/>
              <a:t>Bills may be </a:t>
            </a:r>
            <a:r>
              <a:rPr lang="en-US" b="1" dirty="0" smtClean="0"/>
              <a:t>drafted</a:t>
            </a:r>
            <a:r>
              <a:rPr lang="en-US" dirty="0" smtClean="0"/>
              <a:t> by legislators, their staff, congressional lawyers, or a representative from an interest group</a:t>
            </a:r>
          </a:p>
          <a:p>
            <a:r>
              <a:rPr lang="en-US" dirty="0" smtClean="0"/>
              <a:t>A bill can have a </a:t>
            </a:r>
            <a:r>
              <a:rPr lang="en-US" b="1" dirty="0" smtClean="0"/>
              <a:t>sponsor</a:t>
            </a:r>
            <a:r>
              <a:rPr lang="en-US" dirty="0" smtClean="0"/>
              <a:t> (the introducer) and </a:t>
            </a:r>
            <a:r>
              <a:rPr lang="en-US" b="1" dirty="0" smtClean="0"/>
              <a:t>cosponsors</a:t>
            </a:r>
            <a:r>
              <a:rPr lang="en-US" dirty="0" smtClean="0"/>
              <a:t> (other congressmen)</a:t>
            </a:r>
          </a:p>
          <a:p>
            <a:pPr lvl="1"/>
            <a:r>
              <a:rPr lang="en-US" dirty="0" smtClean="0"/>
              <a:t>This shows the bill has wide </a:t>
            </a:r>
            <a:r>
              <a:rPr lang="en-US" b="1" dirty="0" smtClean="0"/>
              <a:t>support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09800"/>
            <a:ext cx="2046732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ent Bill of Rights presentation">
  <a:themeElements>
    <a:clrScheme name="Axis 6">
      <a:dk1>
        <a:srgbClr val="000000"/>
      </a:dk1>
      <a:lt1>
        <a:srgbClr val="ECAE00"/>
      </a:lt1>
      <a:dk2>
        <a:srgbClr val="FFFFFF"/>
      </a:dk2>
      <a:lt2>
        <a:srgbClr val="333333"/>
      </a:lt2>
      <a:accent1>
        <a:srgbClr val="CC6600"/>
      </a:accent1>
      <a:accent2>
        <a:srgbClr val="BA6D10"/>
      </a:accent2>
      <a:accent3>
        <a:srgbClr val="F4D3AA"/>
      </a:accent3>
      <a:accent4>
        <a:srgbClr val="000000"/>
      </a:accent4>
      <a:accent5>
        <a:srgbClr val="E2B8AA"/>
      </a:accent5>
      <a:accent6>
        <a:srgbClr val="A8620D"/>
      </a:accent6>
      <a:hlink>
        <a:srgbClr val="666633"/>
      </a:hlink>
      <a:folHlink>
        <a:srgbClr val="8D996D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B32C775-349E-4880-B6A0-938FC6BEA2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Parent Bill of Rights presentation</Template>
  <TotalTime>176</TotalTime>
  <Words>1062</Words>
  <Application>Microsoft Office PowerPoint</Application>
  <PresentationFormat>On-screen Show (4:3)</PresentationFormat>
  <Paragraphs>108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Garamond</vt:lpstr>
      <vt:lpstr>Times New Roman</vt:lpstr>
      <vt:lpstr>Parent Bill of Rights presentation</vt:lpstr>
      <vt:lpstr>Bellwork: Lesson 9</vt:lpstr>
      <vt:lpstr>How a Bill Becomes A Law </vt:lpstr>
      <vt:lpstr>PowerPoint Presentation</vt:lpstr>
      <vt:lpstr>School House Rock: How A Bill Becomes a Law</vt:lpstr>
      <vt:lpstr>Big Picture </vt:lpstr>
      <vt:lpstr>PowerPoint Presentation</vt:lpstr>
      <vt:lpstr>PowerPoint Presentation</vt:lpstr>
      <vt:lpstr>First Step</vt:lpstr>
      <vt:lpstr>Second Step </vt:lpstr>
      <vt:lpstr>How to introduce a bill </vt:lpstr>
      <vt:lpstr>PowerPoint Presentation</vt:lpstr>
      <vt:lpstr>Third Step</vt:lpstr>
      <vt:lpstr>Fourth Step </vt:lpstr>
      <vt:lpstr>Fifth Step</vt:lpstr>
      <vt:lpstr>Sixth Step</vt:lpstr>
      <vt:lpstr>Seventh Step</vt:lpstr>
      <vt:lpstr>Congressional Override of a Bill</vt:lpstr>
      <vt:lpstr>Flow Chart </vt:lpstr>
      <vt:lpstr>Flow Chart Example </vt:lpstr>
      <vt:lpstr>Did you ever think:  “that ought to be a law…”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Bellwork: Lesson 9</dc:title>
  <dc:creator>Kenney, Christine</dc:creator>
  <cp:keywords/>
  <cp:lastModifiedBy>Kenney, Christine</cp:lastModifiedBy>
  <cp:revision>17</cp:revision>
  <dcterms:created xsi:type="dcterms:W3CDTF">2018-02-20T01:43:45Z</dcterms:created>
  <dcterms:modified xsi:type="dcterms:W3CDTF">2018-02-20T04:40:42Z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TC010171251033</vt:lpwstr>
  </property>
</Properties>
</file>