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20"/>
  </p:notesMasterIdLst>
  <p:handoutMasterIdLst>
    <p:handoutMasterId r:id="rId21"/>
  </p:handoutMasterIdLst>
  <p:sldIdLst>
    <p:sldId id="259" r:id="rId3"/>
    <p:sldId id="258" r:id="rId4"/>
    <p:sldId id="260" r:id="rId5"/>
    <p:sldId id="261" r:id="rId6"/>
    <p:sldId id="263" r:id="rId7"/>
    <p:sldId id="275" r:id="rId8"/>
    <p:sldId id="276" r:id="rId9"/>
    <p:sldId id="277" r:id="rId10"/>
    <p:sldId id="264" r:id="rId11"/>
    <p:sldId id="265" r:id="rId12"/>
    <p:sldId id="262" r:id="rId13"/>
    <p:sldId id="279" r:id="rId14"/>
    <p:sldId id="281" r:id="rId15"/>
    <p:sldId id="268" r:id="rId16"/>
    <p:sldId id="280" r:id="rId17"/>
    <p:sldId id="274" r:id="rId18"/>
    <p:sldId id="282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1776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E1ECB5-9450-48C1-BC8B-02C838CDE6B9}" type="datetimeFigureOut">
              <a:rPr lang="en-US"/>
              <a:t>2/21/2018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F2BE9C-E2E4-43F3-8D67-E9DB812BB9B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775794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EE0964-1A1C-492A-8ABB-97C526CFCDFB}" type="datetimeFigureOut">
              <a:rPr lang="en-US"/>
              <a:t>2/21/2018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06ED93-11B9-488C-8E71-3FBEB8F36D4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94635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">
          <a:xfrm>
            <a:off x="1905000" y="1464287"/>
            <a:ext cx="8382000" cy="2729554"/>
          </a:xfrm>
        </p:spPr>
        <p:txBody>
          <a:bodyPr tIns="0" bIns="0" anchor="b"/>
          <a:lstStyle>
            <a:lvl1pPr algn="l">
              <a:defRPr sz="6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5000" y="4193840"/>
            <a:ext cx="8382000" cy="1108883"/>
          </a:xfrm>
        </p:spPr>
        <p:txBody>
          <a:bodyPr tIns="0" bIns="0"/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701621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pos="1200">
          <p15:clr>
            <a:srgbClr val="5ACBF0"/>
          </p15:clr>
        </p15:guide>
        <p15:guide id="2" pos="6480">
          <p15:clr>
            <a:srgbClr val="5ACBF0"/>
          </p15:clr>
        </p15:guide>
        <p15:guide id="3" orient="horz" pos="2160">
          <p15:clr>
            <a:srgbClr val="5ACBF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00200" y="2171700"/>
            <a:ext cx="5707039" cy="4000500"/>
          </a:xfrm>
          <a:solidFill>
            <a:schemeClr val="bg1">
              <a:lumMod val="75000"/>
            </a:schemeClr>
          </a:solidFill>
          <a:ln w="63500">
            <a:solidFill>
              <a:schemeClr val="tx1">
                <a:lumMod val="50000"/>
              </a:schemeClr>
            </a:solidFill>
            <a:miter lim="800000"/>
          </a:ln>
        </p:spPr>
        <p:txBody>
          <a:bodyPr tIns="914400"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09895" y="2171700"/>
            <a:ext cx="3081905" cy="4000500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AC9ED-883A-4295-875C-D653C1FCD32D}" type="datetimeFigureOut">
              <a:rPr lang="en-US"/>
              <a:t>2/21/2018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27BEA-0E01-4643-B2DE-F82012A02F2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79371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AC9ED-883A-4295-875C-D653C1FCD32D}" type="datetimeFigureOut">
              <a:rPr lang="en-US"/>
              <a:t>2/21/2018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27BEA-0E01-4643-B2DE-F82012A02F2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27918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" y="428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591800" y="685799"/>
            <a:ext cx="1409700" cy="5491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685799"/>
            <a:ext cx="9038544" cy="549116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24627" y="6511119"/>
            <a:ext cx="2651162" cy="275839"/>
          </a:xfrm>
        </p:spPr>
        <p:txBody>
          <a:bodyPr/>
          <a:lstStyle/>
          <a:p>
            <a:fld id="{17DAC9ED-883A-4295-875C-D653C1FCD32D}" type="datetimeFigureOut">
              <a:rPr lang="en-US"/>
              <a:t>2/21/2018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8200" y="6511119"/>
            <a:ext cx="5157725" cy="275839"/>
          </a:xfrm>
        </p:spPr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04490" y="6511119"/>
            <a:ext cx="1115786" cy="275839"/>
          </a:xfrm>
        </p:spPr>
        <p:txBody>
          <a:bodyPr/>
          <a:lstStyle/>
          <a:p>
            <a:fld id="{29927BEA-0E01-4643-B2DE-F82012A02F2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2187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432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AC9ED-883A-4295-875C-D653C1FCD32D}" type="datetimeFigureOut">
              <a:rPr lang="en-US"/>
              <a:t>2/21/2018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27BEA-0E01-4643-B2DE-F82012A02F2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75133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 bwMode="black">
          <a:xfrm>
            <a:off x="1609724" y="1686073"/>
            <a:ext cx="8982076" cy="2081276"/>
          </a:xfrm>
        </p:spPr>
        <p:txBody>
          <a:bodyPr tIns="0" bIns="0" anchor="b">
            <a:normAutofit/>
          </a:bodyPr>
          <a:lstStyle>
            <a:lvl1pPr>
              <a:defRPr sz="48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9724" y="3767351"/>
            <a:ext cx="8982076" cy="1080448"/>
          </a:xfrm>
        </p:spPr>
        <p:txBody>
          <a:bodyPr tIns="0" bIns="0"/>
          <a:lstStyle>
            <a:lvl1pPr marL="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AC9ED-883A-4295-875C-D653C1FCD32D}" type="datetimeFigureOut">
              <a:rPr lang="en-US"/>
              <a:t>2/21/2018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27BEA-0E01-4643-B2DE-F82012A02F2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09167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lternate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9724" y="1686073"/>
            <a:ext cx="8982076" cy="2081276"/>
          </a:xfrm>
        </p:spPr>
        <p:txBody>
          <a:bodyPr tIns="0" bIns="0" anchor="b">
            <a:normAutofit/>
          </a:bodyPr>
          <a:lstStyle>
            <a:lvl1pPr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white">
          <a:xfrm>
            <a:off x="1609724" y="3767351"/>
            <a:ext cx="8982076" cy="1080448"/>
          </a:xfrm>
        </p:spPr>
        <p:txBody>
          <a:bodyPr tIns="0" bIns="0"/>
          <a:lstStyle>
            <a:lvl1pPr marL="0" indent="0">
              <a:buNone/>
              <a:defRPr sz="240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AC9ED-883A-4295-875C-D653C1FCD32D}" type="datetimeFigureOut">
              <a:rPr lang="en-US"/>
              <a:t>2/21/2018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27BEA-0E01-4643-B2DE-F82012A02F2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22839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00200" y="2171699"/>
            <a:ext cx="4419600" cy="40052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71699"/>
            <a:ext cx="4419600" cy="40052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AC9ED-883A-4295-875C-D653C1FCD32D}" type="datetimeFigureOut">
              <a:rPr lang="en-US"/>
              <a:t>2/21/2018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27BEA-0E01-4643-B2DE-F82012A02F2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06707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9723" y="1681163"/>
            <a:ext cx="4416552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tx2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09723" y="2505075"/>
            <a:ext cx="4416552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419600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tx2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41960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AC9ED-883A-4295-875C-D653C1FCD32D}" type="datetimeFigureOut">
              <a:rPr lang="en-US"/>
              <a:t>2/21/2018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27BEA-0E01-4643-B2DE-F82012A02F2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33475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AC9ED-883A-4295-875C-D653C1FCD32D}" type="datetimeFigureOut">
              <a:rPr lang="en-US"/>
              <a:t>2/21/2018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27BEA-0E01-4643-B2DE-F82012A02F2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15968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17DAC9ED-883A-4295-875C-D653C1FCD32D}" type="datetimeFigureOut">
              <a:rPr lang="en-US"/>
              <a:pPr/>
              <a:t>2/21/2018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 bwMode="white"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29927BEA-0E01-4643-B2DE-F82012A02F29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66977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2171700"/>
            <a:ext cx="5707038" cy="40005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09895" y="2171700"/>
            <a:ext cx="3081905" cy="4000500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AC9ED-883A-4295-875C-D653C1FCD32D}" type="datetimeFigureOut">
              <a:rPr lang="en-US"/>
              <a:t>2/21/2018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27BEA-0E01-4643-B2DE-F82012A02F2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55152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white">
          <a:xfrm>
            <a:off x="1600200" y="295562"/>
            <a:ext cx="8991600" cy="1008247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9725" y="2171700"/>
            <a:ext cx="8991600" cy="40005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6151" y="6511119"/>
            <a:ext cx="2651162" cy="2758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17DAC9ED-883A-4295-875C-D653C1FCD32D}" type="datetimeFigureOut">
              <a:rPr lang="en-US"/>
              <a:pPr/>
              <a:t>2/21/2018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9724" y="6511119"/>
            <a:ext cx="5157725" cy="2758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6014" y="6511119"/>
            <a:ext cx="1115786" cy="2758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29927BEA-0E01-4643-B2DE-F82012A02F29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05220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10312" indent="-210312" algn="l" defTabSz="914400" rtl="0" eaLnBrk="1" latinLnBrk="0" hangingPunct="1">
        <a:lnSpc>
          <a:spcPct val="100000"/>
        </a:lnSpc>
        <a:spcBef>
          <a:spcPts val="1200"/>
        </a:spcBef>
        <a:buFont typeface="Wingdings" panose="05000000000000000000" pitchFamily="2" charset="2"/>
        <a:buChar char="§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667512" indent="-155448" algn="l" defTabSz="914400" rtl="0" eaLnBrk="1" latinLnBrk="0" hangingPunct="1">
        <a:lnSpc>
          <a:spcPct val="100000"/>
        </a:lnSpc>
        <a:spcBef>
          <a:spcPts val="600"/>
        </a:spcBef>
        <a:buSzPct val="80000"/>
        <a:buFont typeface="Wingdings" panose="05000000000000000000" pitchFamily="2" charset="2"/>
        <a:buChar char="§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1124712" indent="-155448" algn="l" defTabSz="914400" rtl="0" eaLnBrk="1" latinLnBrk="0" hangingPunct="1">
        <a:lnSpc>
          <a:spcPct val="100000"/>
        </a:lnSpc>
        <a:spcBef>
          <a:spcPts val="600"/>
        </a:spcBef>
        <a:buFont typeface="Wingdings" panose="05000000000000000000" pitchFamily="2" charset="2"/>
        <a:buChar char="§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1581912" indent="-155448" algn="l" defTabSz="914400" rtl="0" eaLnBrk="1" latinLnBrk="0" hangingPunct="1">
        <a:lnSpc>
          <a:spcPct val="10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2039112" indent="-155448" algn="l" defTabSz="914400" rtl="0" eaLnBrk="1" latinLnBrk="0" hangingPunct="1">
        <a:lnSpc>
          <a:spcPct val="100000"/>
        </a:lnSpc>
        <a:spcBef>
          <a:spcPts val="6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496312" indent="-155448" algn="l" defTabSz="914400" rtl="0" eaLnBrk="1" latinLnBrk="0" hangingPunct="1">
        <a:lnSpc>
          <a:spcPct val="100000"/>
        </a:lnSpc>
        <a:spcBef>
          <a:spcPts val="6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953512" indent="-155448" algn="l" defTabSz="914400" rtl="0" eaLnBrk="1" latinLnBrk="0" hangingPunct="1">
        <a:lnSpc>
          <a:spcPct val="100000"/>
        </a:lnSpc>
        <a:spcBef>
          <a:spcPts val="6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3410712" indent="-155448" algn="l" defTabSz="914400" rtl="0" eaLnBrk="1" latinLnBrk="0" hangingPunct="1">
        <a:lnSpc>
          <a:spcPct val="100000"/>
        </a:lnSpc>
        <a:spcBef>
          <a:spcPts val="6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3867912" indent="-155448" algn="l" defTabSz="914400" rtl="0" eaLnBrk="1" latinLnBrk="0" hangingPunct="1">
        <a:lnSpc>
          <a:spcPct val="100000"/>
        </a:lnSpc>
        <a:spcBef>
          <a:spcPts val="600"/>
        </a:spcBef>
        <a:buSzPct val="80000"/>
        <a:buFont typeface="Wingdings" panose="05000000000000000000" pitchFamily="2" charset="2"/>
        <a:buChar char="§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368">
          <p15:clr>
            <a:srgbClr val="F26B43"/>
          </p15:clr>
        </p15:guide>
        <p15:guide id="2" pos="6672">
          <p15:clr>
            <a:srgbClr val="F26B43"/>
          </p15:clr>
        </p15:guide>
        <p15:guide id="3" pos="1008">
          <p15:clr>
            <a:srgbClr val="F26B43"/>
          </p15:clr>
        </p15:guide>
        <p15:guide id="4" orient="horz" pos="38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fif"/><Relationship Id="rId2" Type="http://schemas.openxmlformats.org/officeDocument/2006/relationships/hyperlink" Target="https://www.youtube.com/watch?v=Vq9ANWQeUYA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f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fif"/><Relationship Id="rId2" Type="http://schemas.openxmlformats.org/officeDocument/2006/relationships/image" Target="../media/image19.jf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g"/><Relationship Id="rId5" Type="http://schemas.openxmlformats.org/officeDocument/2006/relationships/image" Target="../media/image22.jfif"/><Relationship Id="rId4" Type="http://schemas.openxmlformats.org/officeDocument/2006/relationships/image" Target="../media/image21.jfi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fif"/><Relationship Id="rId2" Type="http://schemas.openxmlformats.org/officeDocument/2006/relationships/image" Target="../media/image10.jf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BELLWORK-Lesson 10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In 1 paragraph: Explain why the process of a bill becoming a law is so difficult. Describe what you think would happen in our country if making laws were an easier process.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042478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Day in the Life of Pro Tem: Orrin Hatch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www.youtube.com/watch?v=Vq9ANWQeUYA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2458" y="2859579"/>
            <a:ext cx="6259483" cy="3582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177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Number of House Representatives per State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258" y="1862051"/>
            <a:ext cx="11892742" cy="4796443"/>
          </a:xfrm>
        </p:spPr>
      </p:pic>
    </p:spTree>
    <p:extLst>
      <p:ext uri="{BB962C8B-B14F-4D97-AF65-F5344CB8AC3E}">
        <p14:creationId xmlns:p14="http://schemas.microsoft.com/office/powerpoint/2010/main" val="3220230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Congressional Districts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5157" y="2776450"/>
            <a:ext cx="3685222" cy="3316777"/>
          </a:xfrm>
        </p:spPr>
      </p:pic>
      <p:sp>
        <p:nvSpPr>
          <p:cNvPr id="5" name="TextBox 4"/>
          <p:cNvSpPr txBox="1"/>
          <p:nvPr/>
        </p:nvSpPr>
        <p:spPr>
          <a:xfrm>
            <a:off x="1188720" y="2776450"/>
            <a:ext cx="611816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A Congressional District is a </a:t>
            </a:r>
            <a:r>
              <a:rPr lang="en-US" sz="3200" b="1" dirty="0" smtClean="0"/>
              <a:t>territory</a:t>
            </a:r>
            <a:r>
              <a:rPr lang="en-US" sz="3200" dirty="0" smtClean="0"/>
              <a:t> of the State that a United States House of Representative </a:t>
            </a:r>
            <a:r>
              <a:rPr lang="en-US" sz="3200" b="1" dirty="0" smtClean="0"/>
              <a:t>represents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572935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6209"/>
            <a:ext cx="12192000" cy="6894209"/>
          </a:xfrm>
        </p:spPr>
      </p:pic>
    </p:spTree>
    <p:extLst>
      <p:ext uri="{BB962C8B-B14F-4D97-AF65-F5344CB8AC3E}">
        <p14:creationId xmlns:p14="http://schemas.microsoft.com/office/powerpoint/2010/main" val="2803512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represents me?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1800" dirty="0" smtClean="0"/>
              <a:t>Everyone is represented by their States</a:t>
            </a:r>
            <a:r>
              <a:rPr lang="en-US" sz="1800" b="1" dirty="0" smtClean="0"/>
              <a:t> 2 </a:t>
            </a:r>
            <a:r>
              <a:rPr lang="en-US" sz="1800" dirty="0" smtClean="0"/>
              <a:t>Senators</a:t>
            </a:r>
          </a:p>
          <a:p>
            <a:pPr lvl="1">
              <a:lnSpc>
                <a:spcPct val="150000"/>
              </a:lnSpc>
            </a:pPr>
            <a:r>
              <a:rPr lang="en-US" b="1" dirty="0" smtClean="0"/>
              <a:t>Bill Nelson- </a:t>
            </a:r>
            <a:r>
              <a:rPr lang="en-US" dirty="0" smtClean="0"/>
              <a:t>Democrat </a:t>
            </a:r>
          </a:p>
          <a:p>
            <a:pPr lvl="1">
              <a:lnSpc>
                <a:spcPct val="150000"/>
              </a:lnSpc>
            </a:pPr>
            <a:r>
              <a:rPr lang="en-US" b="1" dirty="0" smtClean="0"/>
              <a:t>Marco Rubio- </a:t>
            </a:r>
            <a:r>
              <a:rPr lang="en-US" dirty="0" smtClean="0"/>
              <a:t>Republican </a:t>
            </a:r>
          </a:p>
          <a:p>
            <a:pPr>
              <a:lnSpc>
                <a:spcPct val="150000"/>
              </a:lnSpc>
            </a:pPr>
            <a:r>
              <a:rPr lang="en-US" sz="1800" dirty="0" smtClean="0"/>
              <a:t>Everyone belongs to a Congressional District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Depending on you zip code you could be represented by any of the 3 following U.S. Representative </a:t>
            </a:r>
          </a:p>
          <a:p>
            <a:pPr lvl="2">
              <a:lnSpc>
                <a:spcPct val="150000"/>
              </a:lnSpc>
            </a:pPr>
            <a:r>
              <a:rPr lang="en-US" sz="1800" b="1" dirty="0" smtClean="0"/>
              <a:t>Darren Soto</a:t>
            </a:r>
          </a:p>
          <a:p>
            <a:pPr lvl="2">
              <a:lnSpc>
                <a:spcPct val="150000"/>
              </a:lnSpc>
            </a:pPr>
            <a:r>
              <a:rPr lang="en-US" sz="1800" b="1" dirty="0" smtClean="0"/>
              <a:t>Dennis Ross </a:t>
            </a:r>
          </a:p>
          <a:p>
            <a:pPr lvl="2">
              <a:lnSpc>
                <a:spcPct val="150000"/>
              </a:lnSpc>
            </a:pPr>
            <a:r>
              <a:rPr lang="en-US" sz="1800" b="1" dirty="0" smtClean="0"/>
              <a:t>Thomas Rooney 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3535288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Representatives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95660"/>
            <a:ext cx="2992582" cy="457139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7949" y="1995660"/>
            <a:ext cx="2624051" cy="437188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9830" y="1958837"/>
            <a:ext cx="4584599" cy="158082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2582" y="3832167"/>
            <a:ext cx="6467561" cy="151135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4118" y="5343525"/>
            <a:ext cx="6296025" cy="151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635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Assignment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1714500"/>
            <a:ext cx="9671858" cy="4000500"/>
          </a:xfrm>
        </p:spPr>
        <p:txBody>
          <a:bodyPr>
            <a:noAutofit/>
          </a:bodyPr>
          <a:lstStyle/>
          <a:p>
            <a:r>
              <a:rPr lang="en-US" sz="2400" dirty="0" smtClean="0">
                <a:latin typeface="Adobe Song Std L" panose="02020300000000000000" pitchFamily="18" charset="-128"/>
                <a:ea typeface="Adobe Song Std L" panose="02020300000000000000" pitchFamily="18" charset="-128"/>
              </a:rPr>
              <a:t>The Class will be split into 5 groups </a:t>
            </a:r>
          </a:p>
          <a:p>
            <a:r>
              <a:rPr lang="en-US" sz="2400" dirty="0" smtClean="0">
                <a:latin typeface="Adobe Song Std L" panose="02020300000000000000" pitchFamily="18" charset="-128"/>
                <a:ea typeface="Adobe Song Std L" panose="02020300000000000000" pitchFamily="18" charset="-128"/>
              </a:rPr>
              <a:t>As a group you will be reading about one of the 5 congressmen </a:t>
            </a:r>
          </a:p>
          <a:p>
            <a:r>
              <a:rPr lang="en-US" sz="2400" dirty="0" smtClean="0">
                <a:latin typeface="Adobe Song Std L" panose="02020300000000000000" pitchFamily="18" charset="-128"/>
                <a:ea typeface="Adobe Song Std L" panose="02020300000000000000" pitchFamily="18" charset="-128"/>
              </a:rPr>
              <a:t>Your job is to understand who that congressman is this includes his biography, party affiliation, what committee he is on, floor action, how long have they been in office, etc. </a:t>
            </a:r>
          </a:p>
          <a:p>
            <a:r>
              <a:rPr lang="en-US" sz="2400" dirty="0" smtClean="0">
                <a:latin typeface="Adobe Song Std L" panose="02020300000000000000" pitchFamily="18" charset="-128"/>
                <a:ea typeface="Adobe Song Std L" panose="02020300000000000000" pitchFamily="18" charset="-128"/>
              </a:rPr>
              <a:t>As a group you will read your information in a round robin style. Meaning one person will begin, read a paragraph, next person, reads a paragraph. So on and So on. </a:t>
            </a:r>
          </a:p>
          <a:p>
            <a:r>
              <a:rPr lang="en-US" sz="2400" dirty="0" smtClean="0">
                <a:latin typeface="Adobe Song Std L" panose="02020300000000000000" pitchFamily="18" charset="-128"/>
                <a:ea typeface="Adobe Song Std L" panose="02020300000000000000" pitchFamily="18" charset="-128"/>
              </a:rPr>
              <a:t>Once you have completely read your paragraph you and your team will fill in the chart </a:t>
            </a:r>
          </a:p>
          <a:p>
            <a:r>
              <a:rPr lang="en-US" sz="2400" dirty="0" smtClean="0">
                <a:latin typeface="Adobe Song Std L" panose="02020300000000000000" pitchFamily="18" charset="-128"/>
                <a:ea typeface="Adobe Song Std L" panose="02020300000000000000" pitchFamily="18" charset="-128"/>
              </a:rPr>
              <a:t>After we will break into groups and report our Congressman to other classmates </a:t>
            </a:r>
            <a:endParaRPr lang="en-US" sz="2400" dirty="0">
              <a:latin typeface="Adobe Song Std L" panose="02020300000000000000" pitchFamily="18" charset="-128"/>
              <a:ea typeface="Adobe Song Std L" panose="020203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12602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Round Robin </a:t>
            </a:r>
            <a:r>
              <a:rPr lang="en-US" dirty="0" err="1" smtClean="0"/>
              <a:t>Presenation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Order of Presentation: Bill Nelson, Marco Rubio, Darren Soto, Dennis Ross, Thomas Rooney </a:t>
            </a:r>
          </a:p>
          <a:p>
            <a:r>
              <a:rPr lang="en-US" dirty="0" smtClean="0"/>
              <a:t>Explain your chart to the group</a:t>
            </a:r>
          </a:p>
          <a:p>
            <a:r>
              <a:rPr lang="en-US" dirty="0" smtClean="0"/>
              <a:t>After everyone has gone describe the similarities and differences between each representative/senator</a:t>
            </a:r>
          </a:p>
          <a:p>
            <a:pPr lvl="1"/>
            <a:r>
              <a:rPr lang="en-US" dirty="0" smtClean="0"/>
              <a:t>Does anybody specifically stick out? Is everyone very similar? </a:t>
            </a:r>
          </a:p>
          <a:p>
            <a:pPr lvl="1"/>
            <a:r>
              <a:rPr lang="en-US" dirty="0" smtClean="0"/>
              <a:t>Did anything surprise you?</a:t>
            </a:r>
          </a:p>
          <a:p>
            <a:pPr lvl="1"/>
            <a:r>
              <a:rPr lang="en-US" dirty="0" smtClean="0"/>
              <a:t>Were issues important to you discussed by one of the congressmen?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9144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Understanding the Job of a Congressman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Who are your Representatives?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8520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 Learning Outcomes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/>
              <a:t>You will recognize what a congressional district is and identify how many congressional districts Florida has. 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You will identify the complexity of a congressman’s day-to-day activities.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Students will be tasked with researching and analyzing the political background, voting history, and floor activities of the Representatives serving our local districts.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160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1483" y="2672731"/>
            <a:ext cx="3403296" cy="339308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Refresher: What are the Responsibilities of Congress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b="1" dirty="0" smtClean="0"/>
              <a:t>number</a:t>
            </a:r>
            <a:r>
              <a:rPr lang="en-US" dirty="0" smtClean="0"/>
              <a:t> one job of congress is to </a:t>
            </a:r>
            <a:r>
              <a:rPr lang="en-US" b="1" dirty="0" smtClean="0"/>
              <a:t>MAKE LAWS </a:t>
            </a:r>
          </a:p>
          <a:p>
            <a:r>
              <a:rPr lang="en-US" dirty="0" smtClean="0"/>
              <a:t>Congress </a:t>
            </a:r>
            <a:r>
              <a:rPr lang="en-US" b="1" dirty="0" smtClean="0"/>
              <a:t>also</a:t>
            </a:r>
            <a:r>
              <a:rPr lang="en-US" dirty="0" smtClean="0"/>
              <a:t> has the </a:t>
            </a:r>
            <a:r>
              <a:rPr lang="en-US" b="1" dirty="0" smtClean="0"/>
              <a:t>power </a:t>
            </a:r>
            <a:r>
              <a:rPr lang="en-US" dirty="0" smtClean="0"/>
              <a:t>to: </a:t>
            </a:r>
          </a:p>
          <a:p>
            <a:pPr lvl="1"/>
            <a:r>
              <a:rPr lang="en-US" b="1" dirty="0" smtClean="0"/>
              <a:t>Declare</a:t>
            </a:r>
            <a:r>
              <a:rPr lang="en-US" dirty="0" smtClean="0"/>
              <a:t> War</a:t>
            </a:r>
          </a:p>
          <a:p>
            <a:pPr lvl="1"/>
            <a:r>
              <a:rPr lang="en-US" dirty="0" smtClean="0"/>
              <a:t>Coin </a:t>
            </a:r>
            <a:r>
              <a:rPr lang="en-US" b="1" dirty="0" smtClean="0"/>
              <a:t>Money</a:t>
            </a:r>
            <a:r>
              <a:rPr lang="en-US" dirty="0" smtClean="0"/>
              <a:t> </a:t>
            </a:r>
          </a:p>
          <a:p>
            <a:pPr lvl="1"/>
            <a:r>
              <a:rPr lang="en-US" b="1" dirty="0" smtClean="0"/>
              <a:t>Levy</a:t>
            </a:r>
            <a:r>
              <a:rPr lang="en-US" dirty="0" smtClean="0"/>
              <a:t> Taxes </a:t>
            </a:r>
          </a:p>
          <a:p>
            <a:pPr lvl="1"/>
            <a:r>
              <a:rPr lang="en-US" dirty="0" smtClean="0"/>
              <a:t>Raise </a:t>
            </a:r>
            <a:r>
              <a:rPr lang="en-US" b="1" dirty="0" smtClean="0"/>
              <a:t>an army/navy </a:t>
            </a:r>
          </a:p>
          <a:p>
            <a:pPr lvl="1"/>
            <a:r>
              <a:rPr lang="en-US" b="1" dirty="0" smtClean="0"/>
              <a:t>Regulate</a:t>
            </a:r>
            <a:r>
              <a:rPr lang="en-US" dirty="0" smtClean="0"/>
              <a:t> Commerce </a:t>
            </a:r>
          </a:p>
          <a:p>
            <a:pPr lvl="1"/>
            <a:r>
              <a:rPr lang="en-US" b="1" dirty="0" smtClean="0"/>
              <a:t>Establish</a:t>
            </a:r>
            <a:r>
              <a:rPr lang="en-US" dirty="0" smtClean="0"/>
              <a:t> rules of immigration </a:t>
            </a:r>
          </a:p>
          <a:p>
            <a:pPr lvl="1"/>
            <a:r>
              <a:rPr lang="en-US" dirty="0" smtClean="0"/>
              <a:t>Establish </a:t>
            </a:r>
            <a:r>
              <a:rPr lang="en-US" b="1" dirty="0" smtClean="0"/>
              <a:t>Federal Courts </a:t>
            </a:r>
            <a:endParaRPr lang="en-US" b="1" dirty="0"/>
          </a:p>
        </p:txBody>
      </p:sp>
      <p:sp>
        <p:nvSpPr>
          <p:cNvPr id="4" name="Explosion 2 3"/>
          <p:cNvSpPr/>
          <p:nvPr/>
        </p:nvSpPr>
        <p:spPr>
          <a:xfrm>
            <a:off x="2643448" y="1936865"/>
            <a:ext cx="6991003" cy="4729941"/>
          </a:xfrm>
          <a:prstGeom prst="irregularSeal2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 rot="20772227">
            <a:off x="3923607" y="3517003"/>
            <a:ext cx="457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What are the Powers that are only meant for the Federal Government called?</a:t>
            </a:r>
          </a:p>
          <a:p>
            <a:pPr algn="ctr"/>
            <a:r>
              <a:rPr lang="en-US" sz="2400" dirty="0" smtClean="0"/>
              <a:t> Hint: Think Federalism</a:t>
            </a:r>
            <a:endParaRPr lang="en-US" sz="2400" dirty="0"/>
          </a:p>
        </p:txBody>
      </p:sp>
      <p:sp>
        <p:nvSpPr>
          <p:cNvPr id="7" name="Oval 6"/>
          <p:cNvSpPr/>
          <p:nvPr/>
        </p:nvSpPr>
        <p:spPr>
          <a:xfrm>
            <a:off x="216131" y="3225338"/>
            <a:ext cx="1795549" cy="156279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984125" y="5224052"/>
            <a:ext cx="1795549" cy="156279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9975811" y="1557055"/>
            <a:ext cx="1795549" cy="156279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63132" y="3802488"/>
            <a:ext cx="1463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Expressed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10120315" y="5802868"/>
            <a:ext cx="15090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Enumerated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362710" y="2153785"/>
            <a:ext cx="1485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Implied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4901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7" grpId="0" animBg="1"/>
      <p:bldP spid="8" grpId="0" animBg="1"/>
      <p:bldP spid="9" grpId="0" animBg="1"/>
      <p:bldP spid="10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the daily Responsibilities of a Congressman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9725" y="2171700"/>
            <a:ext cx="5996420" cy="4000500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50000"/>
              </a:lnSpc>
            </a:pPr>
            <a:r>
              <a:rPr lang="en-US" sz="3200" dirty="0" smtClean="0"/>
              <a:t>The Job of a Congressmen is to represent his/her </a:t>
            </a:r>
            <a:r>
              <a:rPr lang="en-US" sz="3200" b="1" dirty="0" smtClean="0"/>
              <a:t>constituents</a:t>
            </a:r>
          </a:p>
          <a:p>
            <a:pPr>
              <a:lnSpc>
                <a:spcPct val="150000"/>
              </a:lnSpc>
            </a:pPr>
            <a:r>
              <a:rPr lang="en-US" sz="3200" b="1" dirty="0" smtClean="0"/>
              <a:t>Primarily </a:t>
            </a:r>
            <a:r>
              <a:rPr lang="en-US" sz="3200" dirty="0" smtClean="0"/>
              <a:t>a congressman’s </a:t>
            </a:r>
            <a:r>
              <a:rPr lang="en-US" sz="3200" b="1" dirty="0" smtClean="0"/>
              <a:t>responsibilities</a:t>
            </a:r>
            <a:r>
              <a:rPr lang="en-US" sz="3200" dirty="0" smtClean="0"/>
              <a:t> include: representation, legislation, constituent </a:t>
            </a:r>
            <a:r>
              <a:rPr lang="en-US" sz="3200" b="1" dirty="0" smtClean="0"/>
              <a:t>service</a:t>
            </a:r>
            <a:r>
              <a:rPr lang="en-US" sz="3200" dirty="0" smtClean="0"/>
              <a:t>, and political </a:t>
            </a:r>
            <a:r>
              <a:rPr lang="en-US" sz="3200" b="1" dirty="0" smtClean="0"/>
              <a:t>activities</a:t>
            </a:r>
            <a:r>
              <a:rPr lang="en-US" sz="3200" dirty="0" smtClean="0"/>
              <a:t>. </a:t>
            </a:r>
          </a:p>
          <a:p>
            <a:pPr>
              <a:lnSpc>
                <a:spcPct val="150000"/>
              </a:lnSpc>
            </a:pPr>
            <a:r>
              <a:rPr lang="en-US" sz="3200" dirty="0" smtClean="0"/>
              <a:t>Let’s take a more in depth look into a congressman’s responsibilities…</a:t>
            </a:r>
          </a:p>
          <a:p>
            <a:pPr>
              <a:lnSpc>
                <a:spcPct val="150000"/>
              </a:lnSpc>
            </a:pPr>
            <a:endParaRPr lang="en-US" sz="3200" b="1" dirty="0"/>
          </a:p>
        </p:txBody>
      </p:sp>
      <p:sp>
        <p:nvSpPr>
          <p:cNvPr id="4" name="Cloud Callout 3"/>
          <p:cNvSpPr/>
          <p:nvPr/>
        </p:nvSpPr>
        <p:spPr>
          <a:xfrm>
            <a:off x="6214976" y="1204104"/>
            <a:ext cx="2377440" cy="1158298"/>
          </a:xfrm>
          <a:prstGeom prst="cloudCallout">
            <a:avLst>
              <a:gd name="adj1" fmla="val -123649"/>
              <a:gd name="adj2" fmla="val 9264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214976" y="1303809"/>
            <a:ext cx="22776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Those who live in the district they represent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2742" y="2941283"/>
            <a:ext cx="3810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370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Attending Sessions of Congress and Voting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4584" y="2271453"/>
            <a:ext cx="8991600" cy="40005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/>
              <a:t>The primary duty of a congressman is to attend congress and </a:t>
            </a:r>
            <a:r>
              <a:rPr lang="en-US" sz="2800" b="1" dirty="0" smtClean="0"/>
              <a:t>vote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Participation in </a:t>
            </a:r>
            <a:r>
              <a:rPr lang="en-US" sz="2800" b="1" dirty="0" smtClean="0"/>
              <a:t>committees</a:t>
            </a:r>
            <a:r>
              <a:rPr lang="en-US" sz="2800" dirty="0" smtClean="0"/>
              <a:t> 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Negotiation of </a:t>
            </a:r>
            <a:r>
              <a:rPr lang="en-US" sz="2800" b="1" dirty="0" smtClean="0"/>
              <a:t>legislation 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Regular </a:t>
            </a:r>
            <a:r>
              <a:rPr lang="en-US" sz="2800" b="1" dirty="0" smtClean="0"/>
              <a:t>attendance</a:t>
            </a:r>
            <a:r>
              <a:rPr lang="en-US" sz="2800" dirty="0" smtClean="0"/>
              <a:t> in congress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Participating in </a:t>
            </a:r>
            <a:r>
              <a:rPr lang="en-US" sz="2800" b="1" dirty="0" smtClean="0"/>
              <a:t>debate </a:t>
            </a:r>
            <a:endParaRPr lang="en-US" sz="28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8404" y="3303703"/>
            <a:ext cx="4905375" cy="3209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188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Representation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Represent those that </a:t>
            </a:r>
            <a:r>
              <a:rPr lang="en-US" b="1" dirty="0" smtClean="0"/>
              <a:t>live</a:t>
            </a:r>
            <a:r>
              <a:rPr lang="en-US" dirty="0" smtClean="0"/>
              <a:t> in their </a:t>
            </a:r>
            <a:r>
              <a:rPr lang="en-US" b="1" dirty="0" smtClean="0"/>
              <a:t>district/state</a:t>
            </a:r>
          </a:p>
          <a:p>
            <a:r>
              <a:rPr lang="en-US" dirty="0" smtClean="0"/>
              <a:t>Represent</a:t>
            </a:r>
            <a:r>
              <a:rPr lang="en-US" b="1" dirty="0" smtClean="0"/>
              <a:t> America</a:t>
            </a:r>
          </a:p>
          <a:p>
            <a:r>
              <a:rPr lang="en-US" dirty="0" smtClean="0"/>
              <a:t>Although the Congressman’s number one job is to represent his district he must consider Americans as a whole</a:t>
            </a:r>
          </a:p>
          <a:p>
            <a:r>
              <a:rPr lang="en-US" dirty="0"/>
              <a:t>For example, a House member from a state with a large agriculture industry might vote to </a:t>
            </a:r>
            <a:r>
              <a:rPr lang="en-US" b="1" dirty="0"/>
              <a:t>repeal</a:t>
            </a:r>
            <a:r>
              <a:rPr lang="en-US" dirty="0"/>
              <a:t> agricultural subsidies despite the </a:t>
            </a:r>
            <a:r>
              <a:rPr lang="en-US" b="1" dirty="0"/>
              <a:t>negative i</a:t>
            </a:r>
            <a:r>
              <a:rPr lang="en-US" dirty="0"/>
              <a:t>mpact on his local </a:t>
            </a:r>
            <a:r>
              <a:rPr lang="en-US" b="1" dirty="0"/>
              <a:t>constituents</a:t>
            </a:r>
            <a:r>
              <a:rPr lang="en-US" dirty="0"/>
              <a:t>, as reducing the deficit will improve economic conditions for </a:t>
            </a:r>
            <a:r>
              <a:rPr lang="en-US" b="1" dirty="0"/>
              <a:t>all </a:t>
            </a:r>
            <a:r>
              <a:rPr lang="en-US" dirty="0"/>
              <a:t>Americans.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4830" y="4965642"/>
            <a:ext cx="3821516" cy="18478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261" y="5089467"/>
            <a:ext cx="4518314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066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Constituency Service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379" y="1714500"/>
            <a:ext cx="7306888" cy="459486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1800" dirty="0" smtClean="0"/>
              <a:t>Congressmen provide </a:t>
            </a:r>
            <a:r>
              <a:rPr lang="en-US" sz="1800" b="1" dirty="0" smtClean="0"/>
              <a:t>service</a:t>
            </a:r>
            <a:r>
              <a:rPr lang="en-US" sz="1800" dirty="0" smtClean="0"/>
              <a:t> for their constituents </a:t>
            </a:r>
          </a:p>
          <a:p>
            <a:pPr>
              <a:lnSpc>
                <a:spcPct val="150000"/>
              </a:lnSpc>
            </a:pPr>
            <a:r>
              <a:rPr lang="en-US" sz="1800" dirty="0" smtClean="0"/>
              <a:t> </a:t>
            </a:r>
            <a:r>
              <a:rPr lang="en-US" sz="1800" dirty="0"/>
              <a:t>Constituency service duties include </a:t>
            </a:r>
            <a:endParaRPr lang="en-US" sz="1800" dirty="0" smtClean="0"/>
          </a:p>
          <a:p>
            <a:pPr lvl="1">
              <a:lnSpc>
                <a:spcPct val="150000"/>
              </a:lnSpc>
            </a:pPr>
            <a:r>
              <a:rPr lang="en-US" b="1" dirty="0" smtClean="0"/>
              <a:t>Outreach </a:t>
            </a:r>
            <a:r>
              <a:rPr lang="en-US" dirty="0" smtClean="0"/>
              <a:t>to explain current laws and federal programs to constituents</a:t>
            </a:r>
          </a:p>
          <a:p>
            <a:pPr lvl="2">
              <a:lnSpc>
                <a:spcPct val="150000"/>
              </a:lnSpc>
            </a:pPr>
            <a:r>
              <a:rPr lang="en-US" sz="1800" dirty="0" smtClean="0"/>
              <a:t>This includes Town Halls and other informational meetings 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Being the</a:t>
            </a:r>
            <a:r>
              <a:rPr lang="en-US" b="1" dirty="0" smtClean="0"/>
              <a:t> spokesperson </a:t>
            </a:r>
            <a:r>
              <a:rPr lang="en-US" dirty="0" smtClean="0"/>
              <a:t>for his constituents to Congress and a Spokesperson of Congress to his constituents 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F</a:t>
            </a:r>
            <a:r>
              <a:rPr lang="en-US" dirty="0" smtClean="0"/>
              <a:t>orwarding </a:t>
            </a:r>
            <a:r>
              <a:rPr lang="en-US" b="1" dirty="0"/>
              <a:t>nominations</a:t>
            </a:r>
            <a:r>
              <a:rPr lang="en-US" dirty="0"/>
              <a:t> to United States</a:t>
            </a:r>
            <a:r>
              <a:rPr lang="en-US" b="1" dirty="0"/>
              <a:t> military </a:t>
            </a:r>
            <a:r>
              <a:rPr lang="en-US" dirty="0"/>
              <a:t>service </a:t>
            </a:r>
            <a:r>
              <a:rPr lang="en-US" dirty="0" smtClean="0"/>
              <a:t>academies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Arranging </a:t>
            </a:r>
            <a:r>
              <a:rPr lang="en-US" b="1" dirty="0" smtClean="0"/>
              <a:t>tours</a:t>
            </a:r>
            <a:r>
              <a:rPr lang="en-US" dirty="0" smtClean="0"/>
              <a:t> </a:t>
            </a:r>
            <a:r>
              <a:rPr lang="en-US" dirty="0"/>
              <a:t>of the Capitol, White House or other important locations.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8822" y="1714500"/>
            <a:ext cx="4993178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834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look at a Congressman’s Schedule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3805" y="1637608"/>
            <a:ext cx="5658195" cy="522039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731403"/>
            <a:ext cx="6217919" cy="5126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600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itched Border 16x9">
  <a:themeElements>
    <a:clrScheme name="Stitched Border">
      <a:dk1>
        <a:srgbClr val="000000"/>
      </a:dk1>
      <a:lt1>
        <a:srgbClr val="FFFFFF"/>
      </a:lt1>
      <a:dk2>
        <a:srgbClr val="115981"/>
      </a:dk2>
      <a:lt2>
        <a:srgbClr val="E4DAC9"/>
      </a:lt2>
      <a:accent1>
        <a:srgbClr val="115981"/>
      </a:accent1>
      <a:accent2>
        <a:srgbClr val="4D5E31"/>
      </a:accent2>
      <a:accent3>
        <a:srgbClr val="B96934"/>
      </a:accent3>
      <a:accent4>
        <a:srgbClr val="458192"/>
      </a:accent4>
      <a:accent5>
        <a:srgbClr val="8D1120"/>
      </a:accent5>
      <a:accent6>
        <a:srgbClr val="AF9F8B"/>
      </a:accent6>
      <a:hlink>
        <a:srgbClr val="B96934"/>
      </a:hlink>
      <a:folHlink>
        <a:srgbClr val="7F7F7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Stitched Border">
      <a:dk1>
        <a:srgbClr val="000000"/>
      </a:dk1>
      <a:lt1>
        <a:srgbClr val="FFFFFF"/>
      </a:lt1>
      <a:dk2>
        <a:srgbClr val="115981"/>
      </a:dk2>
      <a:lt2>
        <a:srgbClr val="E4DAC9"/>
      </a:lt2>
      <a:accent1>
        <a:srgbClr val="115981"/>
      </a:accent1>
      <a:accent2>
        <a:srgbClr val="4D5E31"/>
      </a:accent2>
      <a:accent3>
        <a:srgbClr val="B96934"/>
      </a:accent3>
      <a:accent4>
        <a:srgbClr val="458192"/>
      </a:accent4>
      <a:accent5>
        <a:srgbClr val="8D1120"/>
      </a:accent5>
      <a:accent6>
        <a:srgbClr val="AF9F8B"/>
      </a:accent6>
      <a:hlink>
        <a:srgbClr val="B96934"/>
      </a:hlink>
      <a:folHlink>
        <a:srgbClr val="7F7F7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Stitched Border">
      <a:dk1>
        <a:srgbClr val="000000"/>
      </a:dk1>
      <a:lt1>
        <a:srgbClr val="FFFFFF"/>
      </a:lt1>
      <a:dk2>
        <a:srgbClr val="115981"/>
      </a:dk2>
      <a:lt2>
        <a:srgbClr val="E4DAC9"/>
      </a:lt2>
      <a:accent1>
        <a:srgbClr val="115981"/>
      </a:accent1>
      <a:accent2>
        <a:srgbClr val="4D5E31"/>
      </a:accent2>
      <a:accent3>
        <a:srgbClr val="B96934"/>
      </a:accent3>
      <a:accent4>
        <a:srgbClr val="458192"/>
      </a:accent4>
      <a:accent5>
        <a:srgbClr val="8D1120"/>
      </a:accent5>
      <a:accent6>
        <a:srgbClr val="AF9F8B"/>
      </a:accent6>
      <a:hlink>
        <a:srgbClr val="B96934"/>
      </a:hlink>
      <a:folHlink>
        <a:srgbClr val="7F7F7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94DB5B3F-8133-4C47-A120-6F3ACAE5D1E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Stitched denim borders presentation (widescreen)</Template>
  <TotalTime>0</TotalTime>
  <Words>680</Words>
  <Application>Microsoft Office PowerPoint</Application>
  <PresentationFormat>Widescreen</PresentationFormat>
  <Paragraphs>77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Adobe Song Std L</vt:lpstr>
      <vt:lpstr>Arial</vt:lpstr>
      <vt:lpstr>Wingdings</vt:lpstr>
      <vt:lpstr>Stitched Border 16x9</vt:lpstr>
      <vt:lpstr>BELLWORK-Lesson 10</vt:lpstr>
      <vt:lpstr>Understanding the Job of a Congressman</vt:lpstr>
      <vt:lpstr>Lesson Learning Outcomes </vt:lpstr>
      <vt:lpstr>Refresher: What are the Responsibilities of Congress</vt:lpstr>
      <vt:lpstr>What are the daily Responsibilities of a Congressman</vt:lpstr>
      <vt:lpstr>Attending Sessions of Congress and Voting</vt:lpstr>
      <vt:lpstr>Representation</vt:lpstr>
      <vt:lpstr>Constituency Service </vt:lpstr>
      <vt:lpstr>A look at a Congressman’s Schedule </vt:lpstr>
      <vt:lpstr>A Day in the Life of Pro Tem: Orrin Hatch</vt:lpstr>
      <vt:lpstr>Number of House Representatives per State </vt:lpstr>
      <vt:lpstr>Congressional Districts</vt:lpstr>
      <vt:lpstr>PowerPoint Presentation</vt:lpstr>
      <vt:lpstr>Who represents me?</vt:lpstr>
      <vt:lpstr>My Representatives </vt:lpstr>
      <vt:lpstr>Research Assignment </vt:lpstr>
      <vt:lpstr>Round Robin Presenation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2018-02-22T02:42:14Z</dcterms:created>
  <dcterms:modified xsi:type="dcterms:W3CDTF">2018-02-22T05:45:02Z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TC034313719991</vt:lpwstr>
  </property>
</Properties>
</file>