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7" r:id="rId2"/>
    <p:sldId id="256" r:id="rId3"/>
    <p:sldId id="261" r:id="rId4"/>
    <p:sldId id="262" r:id="rId5"/>
    <p:sldId id="258" r:id="rId6"/>
    <p:sldId id="260" r:id="rId7"/>
    <p:sldId id="264" r:id="rId8"/>
    <p:sldId id="266" r:id="rId9"/>
    <p:sldId id="267" r:id="rId10"/>
    <p:sldId id="263" r:id="rId11"/>
    <p:sldId id="268" r:id="rId12"/>
    <p:sldId id="269" r:id="rId13"/>
    <p:sldId id="284" r:id="rId14"/>
    <p:sldId id="283" r:id="rId15"/>
    <p:sldId id="270" r:id="rId16"/>
    <p:sldId id="271" r:id="rId17"/>
    <p:sldId id="272" r:id="rId18"/>
    <p:sldId id="276" r:id="rId19"/>
    <p:sldId id="275" r:id="rId20"/>
    <p:sldId id="281" r:id="rId21"/>
    <p:sldId id="278" r:id="rId22"/>
    <p:sldId id="279" r:id="rId23"/>
    <p:sldId id="280" r:id="rId24"/>
    <p:sldId id="282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7"/>
    <p:restoredTop sz="94712"/>
  </p:normalViewPr>
  <p:slideViewPr>
    <p:cSldViewPr snapToGrid="0" snapToObjects="1">
      <p:cViewPr varScale="1">
        <p:scale>
          <a:sx n="67" d="100"/>
          <a:sy n="67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9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5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3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5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9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1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461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00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A3734B-40CE-F047-BB94-5154A062D72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C48658-F709-E34F-B102-117D923B8F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6603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24" y="75783"/>
            <a:ext cx="10058400" cy="1371600"/>
          </a:xfrm>
        </p:spPr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- Please Copy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660"/>
            <a:ext cx="12192000" cy="581834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6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Twelve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59" y="2103120"/>
            <a:ext cx="7415408" cy="39319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Written 450B.C.</a:t>
            </a:r>
          </a:p>
          <a:p>
            <a:r>
              <a:rPr lang="en-US" sz="2800" dirty="0" smtClean="0"/>
              <a:t>Considered one of the most </a:t>
            </a:r>
            <a:r>
              <a:rPr lang="en-US" sz="2800" b="1" dirty="0" smtClean="0"/>
              <a:t>detailed</a:t>
            </a:r>
            <a:r>
              <a:rPr lang="en-US" sz="2800" dirty="0" smtClean="0"/>
              <a:t> legal code of the ancient civilizations </a:t>
            </a:r>
          </a:p>
          <a:p>
            <a:r>
              <a:rPr lang="en-US" sz="2800" dirty="0" smtClean="0"/>
              <a:t>Romans wrote down </a:t>
            </a:r>
            <a:r>
              <a:rPr lang="en-US" sz="2800" b="1" dirty="0" smtClean="0"/>
              <a:t>legal</a:t>
            </a:r>
            <a:r>
              <a:rPr lang="en-US" sz="2800" dirty="0" smtClean="0"/>
              <a:t> </a:t>
            </a:r>
            <a:r>
              <a:rPr lang="en-US" sz="2800" b="1" dirty="0" smtClean="0"/>
              <a:t>opinions</a:t>
            </a:r>
            <a:r>
              <a:rPr lang="en-US" sz="2800" dirty="0" smtClean="0"/>
              <a:t> to help form the law</a:t>
            </a:r>
          </a:p>
          <a:p>
            <a:r>
              <a:rPr lang="en-US" sz="2800" dirty="0" smtClean="0"/>
              <a:t>People were considered to be </a:t>
            </a:r>
            <a:r>
              <a:rPr lang="en-US" sz="2800" b="1" dirty="0" smtClean="0"/>
              <a:t>innocent</a:t>
            </a:r>
            <a:r>
              <a:rPr lang="en-US" sz="2800" dirty="0" smtClean="0"/>
              <a:t> until proven guilty</a:t>
            </a:r>
          </a:p>
          <a:p>
            <a:r>
              <a:rPr lang="en-US" sz="2800" dirty="0" smtClean="0"/>
              <a:t>There was a uniformed legal code used for all of the Roman Empire</a:t>
            </a:r>
          </a:p>
          <a:p>
            <a:r>
              <a:rPr lang="en-US" sz="2800" dirty="0" smtClean="0"/>
              <a:t>Most of </a:t>
            </a:r>
            <a:r>
              <a:rPr lang="en-US" sz="2800" b="1" dirty="0" smtClean="0"/>
              <a:t>our</a:t>
            </a:r>
            <a:r>
              <a:rPr lang="en-US" sz="2800" dirty="0" smtClean="0"/>
              <a:t> laws are based on those of ancient Rome.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10" y="820152"/>
            <a:ext cx="3884460" cy="52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Feudal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94" y="2103120"/>
            <a:ext cx="5242926" cy="393192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It was a system of </a:t>
            </a:r>
            <a:r>
              <a:rPr lang="en-US" sz="3200" b="1" dirty="0" smtClean="0"/>
              <a:t>legal</a:t>
            </a:r>
            <a:r>
              <a:rPr lang="en-US" sz="3200" dirty="0" smtClean="0"/>
              <a:t> and </a:t>
            </a:r>
            <a:r>
              <a:rPr lang="en-US" sz="3200" b="1" dirty="0" smtClean="0"/>
              <a:t>military</a:t>
            </a:r>
            <a:r>
              <a:rPr lang="en-US" sz="3200" dirty="0" smtClean="0"/>
              <a:t> </a:t>
            </a:r>
            <a:r>
              <a:rPr lang="en-US" sz="3200" dirty="0" smtClean="0"/>
              <a:t>customs </a:t>
            </a:r>
            <a:r>
              <a:rPr lang="en-US" sz="3200" dirty="0" smtClean="0"/>
              <a:t>found in medieval Europe </a:t>
            </a:r>
          </a:p>
          <a:p>
            <a:r>
              <a:rPr lang="en-US" sz="3200" dirty="0" smtClean="0"/>
              <a:t>This society was a military </a:t>
            </a:r>
            <a:r>
              <a:rPr lang="en-US" sz="3200" b="1" dirty="0" smtClean="0"/>
              <a:t>hierarchy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In basic terms the King would </a:t>
            </a:r>
            <a:r>
              <a:rPr lang="en-US" sz="3200" b="1" dirty="0" smtClean="0"/>
              <a:t>exchange</a:t>
            </a:r>
            <a:r>
              <a:rPr lang="en-US" sz="3200" dirty="0" smtClean="0"/>
              <a:t> land for </a:t>
            </a:r>
            <a:r>
              <a:rPr lang="en-US" sz="3200" b="1" dirty="0" smtClean="0"/>
              <a:t>loyalty</a:t>
            </a:r>
            <a:r>
              <a:rPr lang="en-US" sz="3200" dirty="0" smtClean="0"/>
              <a:t> (military service)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19" y="1420725"/>
            <a:ext cx="6080603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short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66378"/>
            <a:ext cx="10058400" cy="41686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Every society needs to have laws to </a:t>
            </a:r>
            <a:r>
              <a:rPr lang="en-US" sz="3200" b="1" dirty="0" smtClean="0"/>
              <a:t>protect</a:t>
            </a:r>
            <a:r>
              <a:rPr lang="en-US" sz="3200" dirty="0" smtClean="0"/>
              <a:t> itself and its members</a:t>
            </a:r>
          </a:p>
          <a:p>
            <a:r>
              <a:rPr lang="en-US" sz="3200" dirty="0" smtClean="0"/>
              <a:t>Even </a:t>
            </a:r>
            <a:r>
              <a:rPr lang="en-US" sz="3200" b="1" dirty="0" smtClean="0"/>
              <a:t>ancient</a:t>
            </a:r>
            <a:r>
              <a:rPr lang="en-US" sz="3200" dirty="0" smtClean="0"/>
              <a:t> civilizations had laws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07" y="3594970"/>
            <a:ext cx="7916449" cy="29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66182"/>
            <a:ext cx="10319359" cy="53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3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ndolphmiddleschool - checba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0"/>
            <a:ext cx="12192000" cy="6859930"/>
          </a:xfrm>
        </p:spPr>
      </p:pic>
    </p:spTree>
    <p:extLst>
      <p:ext uri="{BB962C8B-B14F-4D97-AF65-F5344CB8AC3E}">
        <p14:creationId xmlns:p14="http://schemas.microsoft.com/office/powerpoint/2010/main" val="106164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Democracy in the Judiciary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715" y="2190802"/>
            <a:ext cx="8557364" cy="3931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Our democratic </a:t>
            </a:r>
            <a:r>
              <a:rPr lang="en-US" sz="2400" b="1" dirty="0" smtClean="0"/>
              <a:t>principles</a:t>
            </a:r>
            <a:r>
              <a:rPr lang="en-US" sz="2400" dirty="0" smtClean="0"/>
              <a:t> ensures that every person should have a </a:t>
            </a:r>
            <a:r>
              <a:rPr lang="en-US" sz="2400" b="1" dirty="0" smtClean="0"/>
              <a:t>free</a:t>
            </a:r>
            <a:r>
              <a:rPr lang="en-US" sz="2400" dirty="0" smtClean="0"/>
              <a:t> and </a:t>
            </a:r>
            <a:r>
              <a:rPr lang="en-US" sz="2400" b="1" dirty="0" smtClean="0"/>
              <a:t>equal</a:t>
            </a:r>
            <a:r>
              <a:rPr lang="en-US" sz="2400" dirty="0" smtClean="0"/>
              <a:t> opportunity to pursue individual goals and desires.</a:t>
            </a:r>
          </a:p>
          <a:p>
            <a:pPr lvl="1"/>
            <a:r>
              <a:rPr lang="en-US" sz="2400" dirty="0" smtClean="0"/>
              <a:t>So that no one’s rights are being </a:t>
            </a:r>
            <a:r>
              <a:rPr lang="en-US" sz="2400" b="1" dirty="0" smtClean="0"/>
              <a:t>infringed</a:t>
            </a:r>
            <a:r>
              <a:rPr lang="en-US" sz="2400" dirty="0" smtClean="0"/>
              <a:t> we have agreed upon certain </a:t>
            </a:r>
            <a:r>
              <a:rPr lang="en-US" sz="2400" b="1" dirty="0" smtClean="0"/>
              <a:t>guidelines</a:t>
            </a:r>
            <a:r>
              <a:rPr lang="en-US" sz="2400" dirty="0" smtClean="0"/>
              <a:t> for our behaviors.</a:t>
            </a:r>
          </a:p>
          <a:p>
            <a:r>
              <a:rPr lang="en-US" sz="2400" dirty="0" smtClean="0"/>
              <a:t>Citizens elect </a:t>
            </a:r>
            <a:r>
              <a:rPr lang="en-US" sz="2400" b="1" dirty="0" smtClean="0"/>
              <a:t>representatives</a:t>
            </a:r>
            <a:r>
              <a:rPr lang="en-US" sz="2400" dirty="0" smtClean="0"/>
              <a:t> to make </a:t>
            </a:r>
            <a:r>
              <a:rPr lang="en-US" sz="2400" b="1" dirty="0" smtClean="0"/>
              <a:t>laws</a:t>
            </a:r>
          </a:p>
          <a:p>
            <a:r>
              <a:rPr lang="en-US" sz="2400" dirty="0" smtClean="0"/>
              <a:t>Laws can be written </a:t>
            </a:r>
            <a:r>
              <a:rPr lang="en-US" sz="2400" b="1" dirty="0" smtClean="0"/>
              <a:t>unclear</a:t>
            </a:r>
          </a:p>
          <a:p>
            <a:pPr lvl="1"/>
            <a:r>
              <a:rPr lang="en-US" sz="2400" dirty="0" smtClean="0"/>
              <a:t>When this happens the judicial branch provides an </a:t>
            </a:r>
            <a:r>
              <a:rPr lang="en-US" sz="2400" b="1" dirty="0" smtClean="0"/>
              <a:t>interpretation</a:t>
            </a:r>
            <a:r>
              <a:rPr lang="en-US" sz="2400" dirty="0" smtClean="0"/>
              <a:t> of the law</a:t>
            </a:r>
            <a:endParaRPr lang="en-US" sz="2400" dirty="0"/>
          </a:p>
          <a:p>
            <a:pPr lvl="1"/>
            <a:r>
              <a:rPr lang="en-US" sz="2400" dirty="0" smtClean="0"/>
              <a:t>The Judicial branch </a:t>
            </a:r>
            <a:r>
              <a:rPr lang="en-US" sz="2400" b="1" dirty="0" smtClean="0"/>
              <a:t>resolves</a:t>
            </a:r>
            <a:r>
              <a:rPr lang="en-US" sz="2400" dirty="0" smtClean="0"/>
              <a:t> conflicts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1" y="2149475"/>
            <a:ext cx="2704122" cy="39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Law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6336082" cy="3931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Rule of Law means that no one is </a:t>
            </a:r>
            <a:r>
              <a:rPr lang="en-US" sz="2400" b="1" dirty="0" smtClean="0"/>
              <a:t>above</a:t>
            </a:r>
            <a:r>
              <a:rPr lang="en-US" sz="2400" dirty="0" smtClean="0"/>
              <a:t> the law</a:t>
            </a:r>
          </a:p>
          <a:p>
            <a:pPr lvl="1"/>
            <a:r>
              <a:rPr lang="en-US" sz="2400" dirty="0" smtClean="0"/>
              <a:t>No individual, group, organization, or governmental entity</a:t>
            </a:r>
          </a:p>
          <a:p>
            <a:r>
              <a:rPr lang="en-US" sz="2400" dirty="0" smtClean="0"/>
              <a:t>Everyone must </a:t>
            </a:r>
            <a:r>
              <a:rPr lang="en-US" sz="2400" b="1" dirty="0" smtClean="0"/>
              <a:t>obey</a:t>
            </a:r>
            <a:r>
              <a:rPr lang="en-US" sz="2400" dirty="0" smtClean="0"/>
              <a:t> the law and be held </a:t>
            </a:r>
            <a:r>
              <a:rPr lang="en-US" sz="2400" b="1" dirty="0" smtClean="0"/>
              <a:t>accountable</a:t>
            </a:r>
            <a:r>
              <a:rPr lang="en-US" sz="2400" dirty="0" smtClean="0"/>
              <a:t> if the violate it</a:t>
            </a:r>
          </a:p>
          <a:p>
            <a:r>
              <a:rPr lang="en-US" sz="2400" dirty="0" smtClean="0"/>
              <a:t>Therefore, laws must be </a:t>
            </a:r>
            <a:r>
              <a:rPr lang="en-US" sz="2400" b="1" dirty="0" smtClean="0"/>
              <a:t>clear</a:t>
            </a:r>
            <a:r>
              <a:rPr lang="en-US" sz="2400" dirty="0" smtClean="0"/>
              <a:t> and </a:t>
            </a:r>
            <a:r>
              <a:rPr lang="en-US" sz="2400" b="1" dirty="0" smtClean="0"/>
              <a:t>known</a:t>
            </a:r>
            <a:r>
              <a:rPr lang="en-US" sz="2400" dirty="0" smtClean="0"/>
              <a:t> to all</a:t>
            </a:r>
          </a:p>
          <a:p>
            <a:r>
              <a:rPr lang="en-US" sz="2400" dirty="0" smtClean="0"/>
              <a:t>Laws are meant to be equally, fairly, and consistently </a:t>
            </a:r>
            <a:r>
              <a:rPr lang="en-US" sz="2400" b="1" dirty="0" smtClean="0"/>
              <a:t>enforced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91" y="2516505"/>
            <a:ext cx="33337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on the Abuse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Judicial Branch plays a </a:t>
            </a:r>
            <a:r>
              <a:rPr lang="en-US" sz="2800" b="1" dirty="0" smtClean="0"/>
              <a:t>key</a:t>
            </a:r>
            <a:r>
              <a:rPr lang="en-US" sz="2800" dirty="0" smtClean="0"/>
              <a:t> role in our system of checks and balances</a:t>
            </a:r>
          </a:p>
          <a:p>
            <a:r>
              <a:rPr lang="en-US" sz="2800" dirty="0" smtClean="0"/>
              <a:t>The Judiciary may </a:t>
            </a:r>
            <a:r>
              <a:rPr lang="en-US" sz="2800" b="1" dirty="0" smtClean="0"/>
              <a:t>limit</a:t>
            </a:r>
            <a:r>
              <a:rPr lang="en-US" sz="2800" dirty="0" smtClean="0"/>
              <a:t> the other </a:t>
            </a:r>
            <a:r>
              <a:rPr lang="en-US" sz="2800" dirty="0" smtClean="0"/>
              <a:t>branches </a:t>
            </a:r>
            <a:r>
              <a:rPr lang="en-US" sz="2800" dirty="0" smtClean="0"/>
              <a:t>to declare laws and government actions </a:t>
            </a:r>
            <a:r>
              <a:rPr lang="en-US" sz="2800" b="1" dirty="0" smtClean="0"/>
              <a:t>unconstitutional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89" y="4069080"/>
            <a:ext cx="3795385" cy="22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III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53" y="1987889"/>
            <a:ext cx="10058400" cy="393192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Establishes</a:t>
            </a:r>
            <a:r>
              <a:rPr lang="en-US" sz="2400" dirty="0" smtClean="0"/>
              <a:t> and empowers the </a:t>
            </a:r>
            <a:r>
              <a:rPr lang="en-US" sz="2400" b="1" dirty="0" smtClean="0"/>
              <a:t>judicial</a:t>
            </a:r>
            <a:r>
              <a:rPr lang="en-US" sz="2400" dirty="0" smtClean="0"/>
              <a:t> branch of the national government</a:t>
            </a:r>
          </a:p>
          <a:p>
            <a:r>
              <a:rPr lang="en-US" sz="2400" dirty="0" smtClean="0"/>
              <a:t>“The judicial power of the United States, shall be vested in one Supreme Court, and in such inferior courts as the Congress may from time to time ordain and establish.”</a:t>
            </a:r>
          </a:p>
          <a:p>
            <a:pPr lvl="1"/>
            <a:r>
              <a:rPr lang="en-US" sz="2400" b="1" dirty="0" smtClean="0"/>
              <a:t>Must</a:t>
            </a:r>
            <a:r>
              <a:rPr lang="en-US" sz="2400" dirty="0" smtClean="0"/>
              <a:t> have a </a:t>
            </a:r>
            <a:r>
              <a:rPr lang="en-US" sz="2400" b="1" dirty="0" smtClean="0"/>
              <a:t>Supreme</a:t>
            </a:r>
            <a:r>
              <a:rPr lang="en-US" sz="2400" dirty="0" smtClean="0"/>
              <a:t> Court</a:t>
            </a:r>
          </a:p>
          <a:p>
            <a:pPr lvl="1"/>
            <a:r>
              <a:rPr lang="en-US" sz="2400" b="1" dirty="0" smtClean="0"/>
              <a:t>Congress</a:t>
            </a:r>
            <a:r>
              <a:rPr lang="en-US" sz="2400" dirty="0" smtClean="0"/>
              <a:t> is given power to </a:t>
            </a:r>
            <a:r>
              <a:rPr lang="en-US" sz="2400" b="1" dirty="0" smtClean="0"/>
              <a:t>create</a:t>
            </a:r>
            <a:r>
              <a:rPr lang="en-US" sz="2400" dirty="0" smtClean="0"/>
              <a:t> and remove lower courts. </a:t>
            </a:r>
          </a:p>
          <a:p>
            <a:r>
              <a:rPr lang="en-US" sz="2400" dirty="0" smtClean="0"/>
              <a:t>Section 1 of Article III creates the </a:t>
            </a:r>
            <a:r>
              <a:rPr lang="en-US" sz="2400" b="1" dirty="0" smtClean="0"/>
              <a:t>federal</a:t>
            </a:r>
            <a:r>
              <a:rPr lang="en-US" sz="2400" dirty="0" smtClean="0"/>
              <a:t> courts </a:t>
            </a:r>
          </a:p>
          <a:p>
            <a:r>
              <a:rPr lang="en-US" sz="2400" dirty="0" smtClean="0"/>
              <a:t>Section 2 of Article III talks about the </a:t>
            </a:r>
            <a:r>
              <a:rPr lang="en-US" sz="2400" b="1" dirty="0" smtClean="0"/>
              <a:t>powers</a:t>
            </a:r>
            <a:r>
              <a:rPr lang="en-US" sz="2400" dirty="0" smtClean="0"/>
              <a:t> of the judicial branch and explains who gets each power</a:t>
            </a:r>
          </a:p>
          <a:p>
            <a:r>
              <a:rPr lang="en-US" sz="2400" dirty="0" smtClean="0"/>
              <a:t>Section 3 of Article III defines </a:t>
            </a:r>
            <a:r>
              <a:rPr lang="en-US" sz="2400" b="1" dirty="0" smtClean="0"/>
              <a:t>treason</a:t>
            </a:r>
            <a:r>
              <a:rPr lang="en-US" sz="2400" dirty="0" smtClean="0"/>
              <a:t> and how to prove someone has committed treason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906" y="2568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Function of the Supreme Court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Supreme Court is the </a:t>
            </a:r>
            <a:r>
              <a:rPr lang="en-US" sz="2400" b="1" dirty="0" smtClean="0"/>
              <a:t>highest</a:t>
            </a:r>
            <a:r>
              <a:rPr lang="en-US" sz="2400" dirty="0" smtClean="0"/>
              <a:t> court in the land</a:t>
            </a:r>
          </a:p>
          <a:p>
            <a:pPr lvl="1"/>
            <a:r>
              <a:rPr lang="en-US" sz="2400" dirty="0" smtClean="0"/>
              <a:t>This court sits at the </a:t>
            </a:r>
            <a:r>
              <a:rPr lang="en-US" sz="2400" b="1" dirty="0" smtClean="0"/>
              <a:t>top</a:t>
            </a:r>
            <a:r>
              <a:rPr lang="en-US" sz="2400" dirty="0" smtClean="0"/>
              <a:t> of the judicial branch in our </a:t>
            </a:r>
            <a:r>
              <a:rPr lang="en-US" sz="2400" b="1" dirty="0" smtClean="0"/>
              <a:t>democracy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Primary </a:t>
            </a:r>
            <a:r>
              <a:rPr lang="en-US" sz="2400" b="1" dirty="0" smtClean="0"/>
              <a:t>Function</a:t>
            </a:r>
            <a:r>
              <a:rPr lang="en-US" sz="2400" dirty="0" smtClean="0"/>
              <a:t>: resolve disputes that arise over the meaning of federal law and the U.S. Constitution.</a:t>
            </a:r>
          </a:p>
          <a:p>
            <a:r>
              <a:rPr lang="en-US" sz="2400" dirty="0" smtClean="0"/>
              <a:t>Important </a:t>
            </a:r>
            <a:r>
              <a:rPr lang="en-US" sz="2400" b="1" dirty="0" smtClean="0"/>
              <a:t>Power</a:t>
            </a:r>
            <a:r>
              <a:rPr lang="en-US" sz="2400" dirty="0" smtClean="0"/>
              <a:t>: Judicial Review</a:t>
            </a:r>
          </a:p>
          <a:p>
            <a:pPr lvl="1"/>
            <a:r>
              <a:rPr lang="en-US" sz="2400" b="1" dirty="0" smtClean="0"/>
              <a:t>Judicial</a:t>
            </a:r>
            <a:r>
              <a:rPr lang="en-US" sz="2400" dirty="0" smtClean="0"/>
              <a:t> </a:t>
            </a:r>
            <a:r>
              <a:rPr lang="en-US" sz="2400" b="1" dirty="0" smtClean="0"/>
              <a:t>Review-</a:t>
            </a:r>
            <a:r>
              <a:rPr lang="en-US" sz="2400" dirty="0" smtClean="0"/>
              <a:t> power the Court has to examine the laws and actions of local, state, and national governments and to overturn them if they violate the </a:t>
            </a:r>
            <a:r>
              <a:rPr lang="en-US" sz="2400" dirty="0" smtClean="0"/>
              <a:t>constitution.</a:t>
            </a:r>
            <a:endParaRPr lang="en-US" sz="2400" dirty="0" smtClean="0"/>
          </a:p>
          <a:p>
            <a:r>
              <a:rPr lang="en-US" sz="2400" dirty="0" smtClean="0"/>
              <a:t>The Supreme Court can decide what a federal law means or whether any law is </a:t>
            </a:r>
            <a:r>
              <a:rPr lang="en-US" sz="2400" b="1" dirty="0" smtClean="0"/>
              <a:t>unconstitutional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Judicial Branch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 Rulings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decisions of the Supreme Court are </a:t>
            </a:r>
            <a:r>
              <a:rPr lang="en-US" sz="3200" b="1" dirty="0"/>
              <a:t>absolute</a:t>
            </a:r>
            <a:r>
              <a:rPr lang="en-US" sz="3200" dirty="0"/>
              <a:t> and </a:t>
            </a:r>
            <a:r>
              <a:rPr lang="en-US" sz="3200" b="1" dirty="0" smtClean="0"/>
              <a:t>final</a:t>
            </a:r>
          </a:p>
          <a:p>
            <a:pPr lvl="1"/>
            <a:r>
              <a:rPr lang="en-US" sz="3200" b="1" dirty="0" smtClean="0"/>
              <a:t>Different</a:t>
            </a:r>
            <a:r>
              <a:rPr lang="en-US" sz="3200" dirty="0" smtClean="0"/>
              <a:t> from lower courts</a:t>
            </a:r>
          </a:p>
          <a:p>
            <a:pPr lvl="2"/>
            <a:r>
              <a:rPr lang="en-US" sz="3200" dirty="0" smtClean="0"/>
              <a:t>The </a:t>
            </a:r>
            <a:r>
              <a:rPr lang="en-US" sz="3200" dirty="0"/>
              <a:t>decisions and </a:t>
            </a:r>
            <a:r>
              <a:rPr lang="en-US" sz="3200" b="1" dirty="0"/>
              <a:t>judgments</a:t>
            </a:r>
            <a:r>
              <a:rPr lang="en-US" sz="3200" dirty="0"/>
              <a:t> reached in lower courts may be </a:t>
            </a:r>
            <a:r>
              <a:rPr lang="en-US" sz="3200" b="1" dirty="0"/>
              <a:t>appealed</a:t>
            </a:r>
            <a:r>
              <a:rPr lang="en-US" sz="3200" dirty="0"/>
              <a:t> or </a:t>
            </a:r>
            <a:r>
              <a:rPr lang="en-US" sz="3200" b="1" dirty="0" smtClean="0"/>
              <a:t>questioned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Thousands of requests for rulings reach the Supreme Court each </a:t>
            </a:r>
            <a:r>
              <a:rPr lang="en-US" sz="3200" dirty="0" smtClean="0"/>
              <a:t>year </a:t>
            </a:r>
          </a:p>
          <a:p>
            <a:pPr lvl="1"/>
            <a:r>
              <a:rPr lang="en-US" sz="3200" b="1" dirty="0" smtClean="0"/>
              <a:t>Fewer</a:t>
            </a:r>
            <a:r>
              <a:rPr lang="en-US" sz="3200" dirty="0" smtClean="0"/>
              <a:t> </a:t>
            </a:r>
            <a:r>
              <a:rPr lang="en-US" sz="3200" dirty="0"/>
              <a:t>than one hundred fifty are actually considered and ruled </a:t>
            </a:r>
            <a:r>
              <a:rPr lang="en-US" sz="3200" dirty="0" smtClean="0"/>
              <a:t>upon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 Justices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1" y="1878904"/>
            <a:ext cx="7716033" cy="4156136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There are </a:t>
            </a:r>
            <a:r>
              <a:rPr lang="en-US" sz="2200" b="1" dirty="0" smtClean="0"/>
              <a:t>9</a:t>
            </a:r>
            <a:r>
              <a:rPr lang="en-US" sz="2200" dirty="0" smtClean="0"/>
              <a:t> Justices</a:t>
            </a:r>
          </a:p>
          <a:p>
            <a:r>
              <a:rPr lang="en-US" sz="2200" dirty="0" smtClean="0"/>
              <a:t>1 is the head Justice (</a:t>
            </a:r>
            <a:r>
              <a:rPr lang="en-US" sz="2200" b="1" dirty="0" smtClean="0"/>
              <a:t>Chief</a:t>
            </a:r>
            <a:r>
              <a:rPr lang="en-US" sz="2200" dirty="0" smtClean="0"/>
              <a:t> </a:t>
            </a:r>
            <a:r>
              <a:rPr lang="en-US" sz="2200" dirty="0" smtClean="0"/>
              <a:t>Justice) </a:t>
            </a:r>
            <a:r>
              <a:rPr lang="en-US" sz="2200" dirty="0" smtClean="0"/>
              <a:t>and 8 are the </a:t>
            </a:r>
            <a:r>
              <a:rPr lang="en-US" sz="2200" b="1" dirty="0" smtClean="0"/>
              <a:t>associate</a:t>
            </a:r>
            <a:r>
              <a:rPr lang="en-US" sz="2200" dirty="0" smtClean="0"/>
              <a:t> Justices </a:t>
            </a:r>
          </a:p>
          <a:p>
            <a:r>
              <a:rPr lang="en-US" sz="2200" dirty="0"/>
              <a:t>The longest serving Chief Justice was Chief Justice John Marshall who served for 34 years, 5 months and 11 days from 1801 to 1835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/>
              <a:t>The longest serving </a:t>
            </a:r>
            <a:r>
              <a:rPr lang="en-US" sz="2200" dirty="0" smtClean="0"/>
              <a:t>Associate Justice </a:t>
            </a:r>
            <a:r>
              <a:rPr lang="en-US" sz="2200" dirty="0"/>
              <a:t>was William O. Douglas who served for 36 years, 7 months, and 8 days from 1939 to 1975.</a:t>
            </a:r>
            <a:endParaRPr lang="en-US" sz="2200" dirty="0" smtClean="0"/>
          </a:p>
          <a:p>
            <a:r>
              <a:rPr lang="en-US" sz="2200" dirty="0"/>
              <a:t>The average number of years that Justices have served is 16</a:t>
            </a:r>
            <a:r>
              <a:rPr lang="en-US" sz="2200" dirty="0" smtClean="0"/>
              <a:t>.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As </a:t>
            </a:r>
            <a:r>
              <a:rPr lang="en-US" sz="2200" dirty="0"/>
              <a:t>of April 2017, there have been 113 </a:t>
            </a:r>
            <a:r>
              <a:rPr lang="en-US" sz="2200" dirty="0" smtClean="0"/>
              <a:t>Justices in total.</a:t>
            </a:r>
          </a:p>
          <a:p>
            <a:r>
              <a:rPr lang="en-US" sz="2200" dirty="0" smtClean="0"/>
              <a:t>6 justices were born outside of the country</a:t>
            </a:r>
          </a:p>
          <a:p>
            <a:r>
              <a:rPr lang="en-US" sz="2200" dirty="0" smtClean="0"/>
              <a:t>1 justice has been both a president and a justice (President Taft)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14" y="2580362"/>
            <a:ext cx="3607495" cy="29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Nomination and Confirmation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640" y="2103120"/>
            <a:ext cx="7653403" cy="3931920"/>
          </a:xfrm>
        </p:spPr>
        <p:txBody>
          <a:bodyPr>
            <a:noAutofit/>
          </a:bodyPr>
          <a:lstStyle/>
          <a:p>
            <a:r>
              <a:rPr lang="en-US" sz="2400" dirty="0" smtClean="0"/>
              <a:t>Justices are </a:t>
            </a:r>
            <a:r>
              <a:rPr lang="en-US" sz="2400" b="1" dirty="0" smtClean="0"/>
              <a:t>not</a:t>
            </a:r>
            <a:r>
              <a:rPr lang="en-US" sz="2400" dirty="0" smtClean="0"/>
              <a:t> elected nor are they accountable anyone </a:t>
            </a:r>
          </a:p>
          <a:p>
            <a:pPr lvl="1"/>
            <a:r>
              <a:rPr lang="en-US" sz="2400" dirty="0" smtClean="0"/>
              <a:t>Only accountable to the </a:t>
            </a:r>
            <a:r>
              <a:rPr lang="en-US" sz="2400" b="1" dirty="0" smtClean="0"/>
              <a:t>law</a:t>
            </a:r>
          </a:p>
          <a:p>
            <a:r>
              <a:rPr lang="en-US" sz="2400" dirty="0" smtClean="0"/>
              <a:t>Justices keep their jobs for </a:t>
            </a:r>
            <a:r>
              <a:rPr lang="en-US" sz="2400" b="1" dirty="0" smtClean="0"/>
              <a:t>life</a:t>
            </a:r>
          </a:p>
          <a:p>
            <a:r>
              <a:rPr lang="en-US" sz="2400" dirty="0" smtClean="0"/>
              <a:t>The constitution does </a:t>
            </a:r>
            <a:r>
              <a:rPr lang="en-US" sz="2400" b="1" dirty="0" smtClean="0"/>
              <a:t>not</a:t>
            </a:r>
            <a:r>
              <a:rPr lang="en-US" sz="2400" dirty="0" smtClean="0"/>
              <a:t> have an age, </a:t>
            </a:r>
            <a:r>
              <a:rPr lang="en-US" sz="2400" dirty="0" smtClean="0"/>
              <a:t>citizenship, </a:t>
            </a:r>
            <a:r>
              <a:rPr lang="en-US" sz="2400" dirty="0" smtClean="0"/>
              <a:t>or education requirement for justices.</a:t>
            </a:r>
          </a:p>
          <a:p>
            <a:r>
              <a:rPr lang="en-US" sz="2400" dirty="0" smtClean="0"/>
              <a:t>Only </a:t>
            </a:r>
            <a:r>
              <a:rPr lang="en-US" sz="2400" b="1" dirty="0" smtClean="0"/>
              <a:t>2 </a:t>
            </a:r>
            <a:r>
              <a:rPr lang="en-US" sz="2400" dirty="0" smtClean="0"/>
              <a:t>requirements</a:t>
            </a:r>
          </a:p>
          <a:p>
            <a:pPr lvl="1"/>
            <a:r>
              <a:rPr lang="en-US" sz="2400" dirty="0" smtClean="0"/>
              <a:t>Must be </a:t>
            </a:r>
            <a:r>
              <a:rPr lang="en-US" sz="2400" b="1" dirty="0" smtClean="0"/>
              <a:t>nominated</a:t>
            </a:r>
            <a:r>
              <a:rPr lang="en-US" sz="2400" dirty="0" smtClean="0"/>
              <a:t> by the President</a:t>
            </a:r>
          </a:p>
          <a:p>
            <a:pPr lvl="1"/>
            <a:r>
              <a:rPr lang="en-US" sz="2400" b="1" dirty="0" smtClean="0"/>
              <a:t>Confirmed</a:t>
            </a:r>
            <a:r>
              <a:rPr lang="en-US" sz="2400" dirty="0" smtClean="0"/>
              <a:t> by the Senate</a:t>
            </a:r>
          </a:p>
          <a:p>
            <a:r>
              <a:rPr lang="en-US" sz="2400" dirty="0" smtClean="0"/>
              <a:t>The Senate has confirmed about </a:t>
            </a:r>
            <a:r>
              <a:rPr lang="en-US" sz="2400" b="1" dirty="0" smtClean="0"/>
              <a:t>80</a:t>
            </a:r>
            <a:r>
              <a:rPr lang="en-US" sz="2400" dirty="0" smtClean="0"/>
              <a:t> percent of presidential Supreme Court nominations.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242159"/>
            <a:ext cx="3795385" cy="42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Merit and 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Presidents want someone with extraordinary </a:t>
            </a:r>
            <a:r>
              <a:rPr lang="en-US" sz="2400" b="1" dirty="0" smtClean="0"/>
              <a:t>personal</a:t>
            </a:r>
            <a:r>
              <a:rPr lang="en-US" sz="2400" dirty="0" smtClean="0"/>
              <a:t> integrity and professional </a:t>
            </a:r>
            <a:r>
              <a:rPr lang="en-US" sz="2400" b="1" dirty="0" smtClean="0"/>
              <a:t>expertise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All</a:t>
            </a:r>
            <a:r>
              <a:rPr lang="en-US" sz="2400" dirty="0" smtClean="0"/>
              <a:t> are trained as lawyers and demonstrate thorough </a:t>
            </a:r>
            <a:r>
              <a:rPr lang="en-US" sz="2400" b="1" dirty="0" smtClean="0"/>
              <a:t>understanding</a:t>
            </a:r>
            <a:r>
              <a:rPr lang="en-US" sz="2400" dirty="0" smtClean="0"/>
              <a:t> of the law.</a:t>
            </a:r>
          </a:p>
          <a:p>
            <a:r>
              <a:rPr lang="en-US" sz="2400" dirty="0" smtClean="0"/>
              <a:t>Common traits of Justices</a:t>
            </a:r>
          </a:p>
          <a:p>
            <a:pPr lvl="1"/>
            <a:r>
              <a:rPr lang="en-US" sz="2400" b="1" dirty="0" smtClean="0"/>
              <a:t>Excellent</a:t>
            </a:r>
            <a:r>
              <a:rPr lang="en-US" sz="2400" dirty="0" smtClean="0"/>
              <a:t> education and training</a:t>
            </a:r>
          </a:p>
          <a:p>
            <a:pPr lvl="1"/>
            <a:r>
              <a:rPr lang="en-US" sz="2400" dirty="0" smtClean="0"/>
              <a:t>Outstanding oral and written </a:t>
            </a:r>
            <a:r>
              <a:rPr lang="en-US" sz="2400" b="1" dirty="0" smtClean="0"/>
              <a:t>communication</a:t>
            </a:r>
            <a:r>
              <a:rPr lang="en-US" sz="2400" dirty="0" smtClean="0"/>
              <a:t> skills</a:t>
            </a:r>
          </a:p>
          <a:p>
            <a:pPr lvl="1"/>
            <a:r>
              <a:rPr lang="en-US" sz="2400" dirty="0" smtClean="0"/>
              <a:t>Past </a:t>
            </a:r>
            <a:r>
              <a:rPr lang="en-US" sz="2400" b="1" dirty="0" smtClean="0"/>
              <a:t>judge</a:t>
            </a:r>
            <a:r>
              <a:rPr lang="en-US" sz="2400" dirty="0" smtClean="0"/>
              <a:t> or lawyer</a:t>
            </a:r>
          </a:p>
          <a:p>
            <a:pPr lvl="1"/>
            <a:r>
              <a:rPr lang="en-US" sz="2400" dirty="0" smtClean="0"/>
              <a:t>Committed to </a:t>
            </a:r>
            <a:r>
              <a:rPr lang="en-US" sz="2400" b="1" dirty="0" smtClean="0"/>
              <a:t>equal</a:t>
            </a:r>
            <a:r>
              <a:rPr lang="en-US" sz="2400" dirty="0" smtClean="0"/>
              <a:t> justice under the </a:t>
            </a:r>
            <a:r>
              <a:rPr lang="en-US" sz="2400" dirty="0" smtClean="0"/>
              <a:t>law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550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Choice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94" y="2012940"/>
            <a:ext cx="11411211" cy="4673461"/>
          </a:xfrm>
        </p:spPr>
        <p:txBody>
          <a:bodyPr>
            <a:normAutofit/>
          </a:bodyPr>
          <a:lstStyle/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3200" dirty="0">
                <a:solidFill>
                  <a:prstClr val="black"/>
                </a:solidFill>
              </a:rPr>
              <a:t>To allow a president’s </a:t>
            </a:r>
            <a:r>
              <a:rPr lang="en-US" sz="3200" b="1" dirty="0">
                <a:solidFill>
                  <a:prstClr val="black"/>
                </a:solidFill>
              </a:rPr>
              <a:t>legacy</a:t>
            </a:r>
            <a:r>
              <a:rPr lang="en-US" sz="3200" dirty="0">
                <a:solidFill>
                  <a:prstClr val="black"/>
                </a:solidFill>
              </a:rPr>
              <a:t> to live on past his term a president tends to choose justices that are in </a:t>
            </a:r>
            <a:r>
              <a:rPr lang="en-US" sz="3200" b="1" dirty="0">
                <a:solidFill>
                  <a:prstClr val="black"/>
                </a:solidFill>
              </a:rPr>
              <a:t>line</a:t>
            </a:r>
            <a:r>
              <a:rPr lang="en-US" sz="3200" dirty="0">
                <a:solidFill>
                  <a:prstClr val="black"/>
                </a:solidFill>
              </a:rPr>
              <a:t> with the president’s </a:t>
            </a:r>
            <a:r>
              <a:rPr lang="en-US" sz="3200" b="1" dirty="0">
                <a:solidFill>
                  <a:prstClr val="black"/>
                </a:solidFill>
              </a:rPr>
              <a:t>ideology</a:t>
            </a:r>
          </a:p>
          <a:p>
            <a:pPr lvl="1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3200" dirty="0">
                <a:solidFill>
                  <a:prstClr val="black"/>
                </a:solidFill>
              </a:rPr>
              <a:t>Meaning if the President leans right he will choose a more conservative justice</a:t>
            </a:r>
          </a:p>
          <a:p>
            <a:pPr lvl="1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3200" dirty="0">
                <a:solidFill>
                  <a:prstClr val="black"/>
                </a:solidFill>
              </a:rPr>
              <a:t>Or if the president leans left he will choose a more liberal justice</a:t>
            </a:r>
          </a:p>
          <a:p>
            <a:pPr lvl="2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3200" dirty="0">
                <a:solidFill>
                  <a:prstClr val="black"/>
                </a:solidFill>
              </a:rPr>
              <a:t>It is important to note that a President cannot </a:t>
            </a:r>
            <a:r>
              <a:rPr lang="en-US" sz="3200" b="1" dirty="0" smtClean="0">
                <a:solidFill>
                  <a:prstClr val="black"/>
                </a:solidFill>
              </a:rPr>
              <a:t>predict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exactly how a justice will vote on a controversial issue.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08"/>
            <a:ext cx="12192000" cy="67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The Legislative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593" y="1877030"/>
            <a:ext cx="6686811" cy="4447992"/>
          </a:xfrm>
        </p:spPr>
        <p:txBody>
          <a:bodyPr>
            <a:normAutofit/>
          </a:bodyPr>
          <a:lstStyle/>
          <a:p>
            <a:r>
              <a:rPr lang="en-US" sz="2400" dirty="0"/>
              <a:t>Headed by </a:t>
            </a:r>
            <a:r>
              <a:rPr lang="en-US" sz="2400" b="1" dirty="0" smtClean="0"/>
              <a:t>Congress</a:t>
            </a:r>
          </a:p>
          <a:p>
            <a:r>
              <a:rPr lang="en-US" sz="2400" b="1" dirty="0" smtClean="0"/>
              <a:t>Bicameral</a:t>
            </a:r>
            <a:r>
              <a:rPr lang="en-US" sz="2400" dirty="0" smtClean="0"/>
              <a:t> System- includes </a:t>
            </a:r>
            <a:r>
              <a:rPr lang="en-US" sz="2400" dirty="0"/>
              <a:t>the House of Representatives and the Senate.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main task of these two bodies is to </a:t>
            </a:r>
            <a:r>
              <a:rPr lang="en-US" sz="2400" b="1" dirty="0"/>
              <a:t>make</a:t>
            </a:r>
            <a:r>
              <a:rPr lang="en-US" sz="2400" dirty="0"/>
              <a:t> the laws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Its powers </a:t>
            </a:r>
            <a:r>
              <a:rPr lang="en-US" sz="2400" dirty="0" smtClean="0"/>
              <a:t>include:</a:t>
            </a:r>
          </a:p>
          <a:p>
            <a:pPr lvl="1"/>
            <a:r>
              <a:rPr lang="en-US" sz="2400" b="1" dirty="0" smtClean="0"/>
              <a:t>passing</a:t>
            </a:r>
            <a:r>
              <a:rPr lang="en-US" sz="2400" dirty="0" smtClean="0"/>
              <a:t> laws </a:t>
            </a:r>
          </a:p>
          <a:p>
            <a:pPr lvl="1"/>
            <a:r>
              <a:rPr lang="en-US" sz="2400" dirty="0" smtClean="0"/>
              <a:t>originating </a:t>
            </a:r>
            <a:r>
              <a:rPr lang="en-US" sz="2400" b="1" dirty="0"/>
              <a:t>spending</a:t>
            </a:r>
            <a:r>
              <a:rPr lang="en-US" sz="2400" dirty="0"/>
              <a:t> bills (House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/>
              <a:t>impeaching</a:t>
            </a:r>
            <a:r>
              <a:rPr lang="en-US" sz="2400" dirty="0" smtClean="0"/>
              <a:t> </a:t>
            </a:r>
            <a:r>
              <a:rPr lang="en-US" sz="2400" dirty="0"/>
              <a:t>officials (Senate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approving </a:t>
            </a:r>
            <a:r>
              <a:rPr lang="en-US" sz="2400" b="1" dirty="0"/>
              <a:t>treaties</a:t>
            </a:r>
            <a:r>
              <a:rPr lang="en-US" sz="2400" dirty="0"/>
              <a:t> (Senate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96" y="2014194"/>
            <a:ext cx="3922734" cy="41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The Executive Branch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128" y="2103120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dirty="0"/>
              <a:t>The</a:t>
            </a:r>
            <a:r>
              <a:rPr lang="en-US" sz="2400" b="1" dirty="0"/>
              <a:t> executive </a:t>
            </a:r>
            <a:r>
              <a:rPr lang="en-US" sz="2400" dirty="0"/>
              <a:t>branch </a:t>
            </a:r>
            <a:r>
              <a:rPr lang="en-US" sz="2400" b="1" dirty="0"/>
              <a:t>carries</a:t>
            </a:r>
            <a:r>
              <a:rPr lang="en-US" sz="2400" dirty="0"/>
              <a:t> out and </a:t>
            </a:r>
            <a:r>
              <a:rPr lang="en-US" sz="2400" b="1" dirty="0"/>
              <a:t>enforces</a:t>
            </a:r>
            <a:r>
              <a:rPr lang="en-US" sz="2400" dirty="0"/>
              <a:t> laws. </a:t>
            </a:r>
            <a:endParaRPr lang="en-US" sz="2400" dirty="0" smtClean="0"/>
          </a:p>
          <a:p>
            <a:r>
              <a:rPr lang="en-US" sz="2400" dirty="0" smtClean="0"/>
              <a:t>It includes: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b="1" dirty="0" smtClean="0"/>
              <a:t>President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Vice </a:t>
            </a:r>
            <a:r>
              <a:rPr lang="en-US" sz="2400" dirty="0" smtClean="0"/>
              <a:t>President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he Cabinet</a:t>
            </a:r>
          </a:p>
          <a:p>
            <a:pPr lvl="1"/>
            <a:r>
              <a:rPr lang="en-US" sz="2400" dirty="0"/>
              <a:t> </a:t>
            </a:r>
            <a:r>
              <a:rPr lang="en-US" sz="2400" b="1" dirty="0"/>
              <a:t>E</a:t>
            </a:r>
            <a:r>
              <a:rPr lang="en-US" sz="2400" b="1" dirty="0" smtClean="0"/>
              <a:t>xecutive</a:t>
            </a:r>
            <a:r>
              <a:rPr lang="en-US" sz="2400" dirty="0"/>
              <a:t> </a:t>
            </a:r>
            <a:r>
              <a:rPr lang="en-US" sz="2400" dirty="0" smtClean="0"/>
              <a:t>departments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ndependent </a:t>
            </a:r>
            <a:r>
              <a:rPr lang="en-US" sz="2400" b="1" dirty="0" smtClean="0"/>
              <a:t>agencies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ther </a:t>
            </a:r>
            <a:r>
              <a:rPr lang="en-US" sz="2400" dirty="0"/>
              <a:t>boards, commissions, and committees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6" y="2658415"/>
            <a:ext cx="3771378" cy="28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6781800" cy="393192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Law is the </a:t>
            </a:r>
            <a:r>
              <a:rPr lang="en-US" sz="3200" b="1" dirty="0" smtClean="0"/>
              <a:t>set</a:t>
            </a:r>
            <a:r>
              <a:rPr lang="en-US" sz="3200" dirty="0" smtClean="0"/>
              <a:t> of </a:t>
            </a:r>
            <a:r>
              <a:rPr lang="en-US" sz="3200" dirty="0" smtClean="0"/>
              <a:t>rules </a:t>
            </a:r>
            <a:r>
              <a:rPr lang="en-US" sz="3200" dirty="0" smtClean="0"/>
              <a:t>and </a:t>
            </a:r>
            <a:r>
              <a:rPr lang="en-US" sz="3200" b="1" dirty="0" smtClean="0"/>
              <a:t>standards</a:t>
            </a:r>
            <a:r>
              <a:rPr lang="en-US" sz="3200" dirty="0" smtClean="0"/>
              <a:t> by which a society </a:t>
            </a:r>
            <a:r>
              <a:rPr lang="en-US" sz="3200" b="1" dirty="0" smtClean="0"/>
              <a:t>governs</a:t>
            </a:r>
            <a:r>
              <a:rPr lang="en-US" sz="3200" dirty="0" smtClean="0"/>
              <a:t> itself</a:t>
            </a:r>
          </a:p>
          <a:p>
            <a:r>
              <a:rPr lang="en-US" sz="3200" dirty="0" smtClean="0"/>
              <a:t>Law</a:t>
            </a:r>
          </a:p>
          <a:p>
            <a:pPr lvl="1"/>
            <a:r>
              <a:rPr lang="en-US" sz="3200" b="1" dirty="0" smtClean="0"/>
              <a:t>Resolves</a:t>
            </a:r>
            <a:r>
              <a:rPr lang="en-US" sz="3200" dirty="0" smtClean="0"/>
              <a:t> </a:t>
            </a:r>
            <a:r>
              <a:rPr lang="en-US" sz="3200" dirty="0" smtClean="0"/>
              <a:t>conflict </a:t>
            </a:r>
          </a:p>
          <a:p>
            <a:pPr lvl="1"/>
            <a:r>
              <a:rPr lang="en-US" sz="3200" b="1" dirty="0" smtClean="0"/>
              <a:t>Protects</a:t>
            </a:r>
            <a:r>
              <a:rPr lang="en-US" sz="3200" dirty="0" smtClean="0"/>
              <a:t> individuals against government power</a:t>
            </a:r>
          </a:p>
          <a:p>
            <a:pPr lvl="1"/>
            <a:r>
              <a:rPr lang="en-US" sz="3200" b="1" dirty="0" smtClean="0"/>
              <a:t>Defines</a:t>
            </a:r>
            <a:r>
              <a:rPr lang="en-US" sz="3200" dirty="0" smtClean="0"/>
              <a:t> criminal acts and punishments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1" y="1854200"/>
            <a:ext cx="3489520" cy="40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Systems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Babylon-</a:t>
            </a:r>
          </a:p>
          <a:p>
            <a:pPr lvl="1"/>
            <a:r>
              <a:rPr lang="en-US" sz="3600" dirty="0" smtClean="0"/>
              <a:t>Hammurabi’s Code</a:t>
            </a:r>
          </a:p>
          <a:p>
            <a:r>
              <a:rPr lang="en-US" sz="3600" b="1" dirty="0" smtClean="0"/>
              <a:t>Rome-</a:t>
            </a:r>
          </a:p>
          <a:p>
            <a:pPr lvl="1"/>
            <a:r>
              <a:rPr lang="en-US" sz="3600" dirty="0" smtClean="0"/>
              <a:t>Twelve Tables</a:t>
            </a:r>
          </a:p>
          <a:p>
            <a:r>
              <a:rPr lang="en-US" sz="3600" b="1" dirty="0" smtClean="0"/>
              <a:t>Medieval</a:t>
            </a:r>
            <a:r>
              <a:rPr lang="en-US" sz="3600" dirty="0" smtClean="0"/>
              <a:t> </a:t>
            </a:r>
            <a:r>
              <a:rPr lang="en-US" sz="3600" b="1" dirty="0" smtClean="0"/>
              <a:t>England-</a:t>
            </a:r>
          </a:p>
          <a:p>
            <a:pPr lvl="1"/>
            <a:r>
              <a:rPr lang="en-US" sz="3600" dirty="0" smtClean="0"/>
              <a:t>Feudal System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014194"/>
            <a:ext cx="3632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Hammurabi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7839205" cy="393192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Babylonian </a:t>
            </a:r>
            <a:r>
              <a:rPr lang="en-US" sz="2800" b="1" dirty="0" smtClean="0"/>
              <a:t>Code</a:t>
            </a:r>
            <a:r>
              <a:rPr lang="en-US" sz="2800" dirty="0" smtClean="0"/>
              <a:t> of Law</a:t>
            </a:r>
          </a:p>
          <a:p>
            <a:r>
              <a:rPr lang="en-US" sz="2800" b="1" u="sng" dirty="0" smtClean="0"/>
              <a:t>282</a:t>
            </a:r>
            <a:r>
              <a:rPr lang="en-US" sz="2800" dirty="0" smtClean="0"/>
              <a:t> laws </a:t>
            </a:r>
          </a:p>
          <a:p>
            <a:r>
              <a:rPr lang="en-US" sz="2800" dirty="0" smtClean="0"/>
              <a:t>Written for all to see- </a:t>
            </a:r>
            <a:r>
              <a:rPr lang="en-US" sz="2800" b="1" dirty="0" smtClean="0"/>
              <a:t>Public</a:t>
            </a:r>
            <a:r>
              <a:rPr lang="en-US" sz="2800" dirty="0" smtClean="0"/>
              <a:t> knowledge </a:t>
            </a:r>
          </a:p>
          <a:p>
            <a:r>
              <a:rPr lang="en-US" sz="2800" dirty="0" smtClean="0"/>
              <a:t>Dealt with everything from marriage, trade, taxes, and murder.</a:t>
            </a:r>
          </a:p>
          <a:p>
            <a:r>
              <a:rPr lang="en-US" sz="2800" b="1" dirty="0" smtClean="0"/>
              <a:t>Specific</a:t>
            </a:r>
            <a:r>
              <a:rPr lang="en-US" sz="2800" dirty="0" smtClean="0"/>
              <a:t> punishments to fit specific laws</a:t>
            </a:r>
          </a:p>
          <a:p>
            <a:pPr lvl="1"/>
            <a:r>
              <a:rPr lang="en-US" sz="2600" dirty="0" smtClean="0"/>
              <a:t>Eye for an Eye, a Tooth for a Tooth</a:t>
            </a:r>
          </a:p>
          <a:p>
            <a:r>
              <a:rPr lang="en-US" sz="2800" dirty="0"/>
              <a:t>Tough on crime?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28" y="1640840"/>
            <a:ext cx="2667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690" y="2303536"/>
            <a:ext cx="6173244" cy="39319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If any one is committing a robbery and is caught, then he shall be put to death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5" y="1651695"/>
            <a:ext cx="4974311" cy="38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4894613" cy="39319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If a son strikes his father, his hands shall be hewn off.</a:t>
            </a:r>
            <a:endParaRPr lang="en-US" sz="4400" dirty="0"/>
          </a:p>
        </p:txBody>
      </p:sp>
      <p:pic>
        <p:nvPicPr>
          <p:cNvPr id="4" name="Content Placeholder 3" descr="situation_7q_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62" r="-24762"/>
          <a:stretch>
            <a:fillRect/>
          </a:stretch>
        </p:blipFill>
        <p:spPr>
          <a:xfrm>
            <a:off x="3736043" y="483562"/>
            <a:ext cx="10436330" cy="55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7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210</TotalTime>
  <Words>1061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Savon</vt:lpstr>
      <vt:lpstr>Bellwork- Please Copy </vt:lpstr>
      <vt:lpstr>Judicial Branch</vt:lpstr>
      <vt:lpstr>Recap: The Legislative Branch</vt:lpstr>
      <vt:lpstr>Recap: The Executive Branch </vt:lpstr>
      <vt:lpstr>What is Law?</vt:lpstr>
      <vt:lpstr>Early Systems of Law</vt:lpstr>
      <vt:lpstr>What is the Hammurabi Code?</vt:lpstr>
      <vt:lpstr>PowerPoint Presentation</vt:lpstr>
      <vt:lpstr>PowerPoint Presentation</vt:lpstr>
      <vt:lpstr>Twelve Tables</vt:lpstr>
      <vt:lpstr>The Feudal System </vt:lpstr>
      <vt:lpstr>In short…</vt:lpstr>
      <vt:lpstr>PowerPoint Presentation</vt:lpstr>
      <vt:lpstr>PowerPoint Presentation</vt:lpstr>
      <vt:lpstr>Principles of Democracy in the Judiciary </vt:lpstr>
      <vt:lpstr>Rule of Law </vt:lpstr>
      <vt:lpstr>Controls on the Abuse of Power</vt:lpstr>
      <vt:lpstr>Article III of the Constitution</vt:lpstr>
      <vt:lpstr>The Function of the Supreme Court </vt:lpstr>
      <vt:lpstr>Supreme Court Rulings </vt:lpstr>
      <vt:lpstr>Supreme Court Justices </vt:lpstr>
      <vt:lpstr>Nomination and Confirmation Process</vt:lpstr>
      <vt:lpstr>Merit and Ideology</vt:lpstr>
      <vt:lpstr>President’s Choice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</dc:title>
  <dc:creator>Kenney, Lauren</dc:creator>
  <cp:lastModifiedBy>Kenney, Christine</cp:lastModifiedBy>
  <cp:revision>20</cp:revision>
  <dcterms:created xsi:type="dcterms:W3CDTF">2018-04-01T14:44:54Z</dcterms:created>
  <dcterms:modified xsi:type="dcterms:W3CDTF">2018-04-02T04:29:44Z</dcterms:modified>
</cp:coreProperties>
</file>