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6" r:id="rId3"/>
    <p:sldId id="257" r:id="rId4"/>
    <p:sldId id="274" r:id="rId5"/>
    <p:sldId id="258" r:id="rId6"/>
    <p:sldId id="259" r:id="rId7"/>
    <p:sldId id="279" r:id="rId8"/>
    <p:sldId id="283" r:id="rId9"/>
    <p:sldId id="276" r:id="rId10"/>
    <p:sldId id="280" r:id="rId11"/>
    <p:sldId id="277" r:id="rId12"/>
    <p:sldId id="260" r:id="rId13"/>
    <p:sldId id="262" r:id="rId14"/>
    <p:sldId id="281" r:id="rId15"/>
    <p:sldId id="284" r:id="rId16"/>
    <p:sldId id="272" r:id="rId17"/>
    <p:sldId id="261" r:id="rId18"/>
    <p:sldId id="285" r:id="rId19"/>
    <p:sldId id="263" r:id="rId20"/>
    <p:sldId id="271" r:id="rId21"/>
    <p:sldId id="282" r:id="rId22"/>
    <p:sldId id="264" r:id="rId23"/>
    <p:sldId id="278" r:id="rId24"/>
    <p:sldId id="286" r:id="rId25"/>
    <p:sldId id="287" r:id="rId26"/>
    <p:sldId id="290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: Lesson 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write down the question and answer in 4 sentences.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Please explain in your own words what is the system of Checks and Balances. Give 3 complete examples of a check.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3507971"/>
            <a:ext cx="4081116" cy="2367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99189"/>
            <a:ext cx="483800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90452"/>
            <a:ext cx="9935093" cy="5544588"/>
          </a:xfrm>
        </p:spPr>
      </p:pic>
    </p:spTree>
    <p:extLst>
      <p:ext uri="{BB962C8B-B14F-4D97-AF65-F5344CB8AC3E}">
        <p14:creationId xmlns:p14="http://schemas.microsoft.com/office/powerpoint/2010/main" val="22794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1 Section 6: </a:t>
            </a:r>
            <a:r>
              <a:rPr lang="en-US" dirty="0" smtClean="0"/>
              <a:t>Privileges </a:t>
            </a:r>
            <a:r>
              <a:rPr lang="en-US" dirty="0" smtClean="0"/>
              <a:t>and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81870"/>
            <a:ext cx="710876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Salary is set by </a:t>
            </a:r>
            <a:r>
              <a:rPr lang="en-US" dirty="0" smtClean="0"/>
              <a:t>law. Currently members make </a:t>
            </a:r>
            <a:r>
              <a:rPr lang="en-US" b="1" dirty="0" smtClean="0"/>
              <a:t>$162,000 </a:t>
            </a:r>
            <a:r>
              <a:rPr lang="en-US" dirty="0" smtClean="0"/>
              <a:t>the Speaker makes $212,000</a:t>
            </a:r>
            <a:endParaRPr lang="en-US" dirty="0" smtClean="0"/>
          </a:p>
          <a:p>
            <a:r>
              <a:rPr lang="en-US" b="1" dirty="0" smtClean="0"/>
              <a:t>27</a:t>
            </a:r>
            <a:r>
              <a:rPr lang="en-US" b="1" baseline="30000" dirty="0" smtClean="0"/>
              <a:t>th</a:t>
            </a:r>
            <a:r>
              <a:rPr lang="en-US" dirty="0" smtClean="0"/>
              <a:t> Amendment: If they give themselves a raise they will not receive that raise until reelection </a:t>
            </a:r>
          </a:p>
          <a:p>
            <a:r>
              <a:rPr lang="en-US" dirty="0" smtClean="0"/>
              <a:t>Can not be </a:t>
            </a:r>
            <a:r>
              <a:rPr lang="en-US" b="1" dirty="0" smtClean="0"/>
              <a:t>Criminally</a:t>
            </a:r>
            <a:r>
              <a:rPr lang="en-US" dirty="0" smtClean="0"/>
              <a:t> prosecuted by anything they </a:t>
            </a:r>
            <a:r>
              <a:rPr lang="en-US" b="1" dirty="0" smtClean="0"/>
              <a:t>say</a:t>
            </a:r>
            <a:r>
              <a:rPr lang="en-US" dirty="0" smtClean="0"/>
              <a:t> or </a:t>
            </a:r>
            <a:r>
              <a:rPr lang="en-US" dirty="0" smtClean="0"/>
              <a:t>do in a congressional meeting. </a:t>
            </a:r>
            <a:endParaRPr lang="en-US" dirty="0" smtClean="0"/>
          </a:p>
          <a:p>
            <a:pPr lvl="1"/>
            <a:r>
              <a:rPr lang="en-US" dirty="0" smtClean="0"/>
              <a:t>Allowed  to be able to do business and can only be punished by </a:t>
            </a:r>
            <a:r>
              <a:rPr lang="en-US" b="1" dirty="0" smtClean="0"/>
              <a:t>voters</a:t>
            </a:r>
          </a:p>
          <a:p>
            <a:r>
              <a:rPr lang="en-US" dirty="0" smtClean="0"/>
              <a:t>Cannot be arrested </a:t>
            </a:r>
            <a:r>
              <a:rPr lang="en-US" b="1" dirty="0" smtClean="0"/>
              <a:t>traveling</a:t>
            </a:r>
            <a:r>
              <a:rPr lang="en-US" dirty="0" smtClean="0"/>
              <a:t> to or from congress (except for a high stakes crime like Treason)</a:t>
            </a:r>
          </a:p>
          <a:p>
            <a:r>
              <a:rPr lang="en-US" dirty="0" smtClean="0"/>
              <a:t>Cannot have any other government </a:t>
            </a:r>
            <a:r>
              <a:rPr lang="en-US" b="1" dirty="0" smtClean="0"/>
              <a:t>job</a:t>
            </a:r>
            <a:r>
              <a:rPr lang="en-US" dirty="0" smtClean="0"/>
              <a:t> </a:t>
            </a:r>
            <a:r>
              <a:rPr lang="en-US" dirty="0" smtClean="0"/>
              <a:t>(Separation </a:t>
            </a:r>
            <a:r>
              <a:rPr lang="en-US" dirty="0" smtClean="0"/>
              <a:t>of Powers)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68" y="2581869"/>
            <a:ext cx="3042457" cy="318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</a:t>
            </a:r>
            <a:r>
              <a:rPr lang="en-US" dirty="0" smtClean="0"/>
              <a:t>Representatives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415" y="2556932"/>
            <a:ext cx="7164182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Lower House (House of Reps) was outlined in Article 1 Section</a:t>
            </a:r>
            <a:r>
              <a:rPr lang="en-US" b="1" dirty="0" smtClean="0"/>
              <a:t> 2 </a:t>
            </a:r>
          </a:p>
          <a:p>
            <a:pPr lvl="1"/>
            <a:r>
              <a:rPr lang="en-US" dirty="0" smtClean="0"/>
              <a:t>Only instance in the constitution where the </a:t>
            </a:r>
            <a:r>
              <a:rPr lang="en-US" b="1" dirty="0" smtClean="0"/>
              <a:t>Founding Fathers </a:t>
            </a:r>
            <a:r>
              <a:rPr lang="en-US" dirty="0" smtClean="0"/>
              <a:t>trusted ordinary men (white men with land) to elect government officials </a:t>
            </a:r>
          </a:p>
          <a:p>
            <a:pPr lvl="1"/>
            <a:r>
              <a:rPr lang="en-US" dirty="0" smtClean="0"/>
              <a:t>Will of the People </a:t>
            </a:r>
          </a:p>
          <a:p>
            <a:r>
              <a:rPr lang="en-US" dirty="0" smtClean="0"/>
              <a:t>Proportional </a:t>
            </a:r>
            <a:r>
              <a:rPr lang="en-US" dirty="0" smtClean="0"/>
              <a:t>Representation: </a:t>
            </a:r>
            <a:r>
              <a:rPr lang="en-US" b="1" dirty="0" smtClean="0"/>
              <a:t>Census </a:t>
            </a:r>
          </a:p>
          <a:p>
            <a:pPr lvl="1"/>
            <a:r>
              <a:rPr lang="en-US" dirty="0" smtClean="0"/>
              <a:t>Census allocates the </a:t>
            </a:r>
            <a:r>
              <a:rPr lang="en-US" b="1" dirty="0" smtClean="0"/>
              <a:t>435</a:t>
            </a:r>
            <a:r>
              <a:rPr lang="en-US" dirty="0" smtClean="0"/>
              <a:t> members, every state gets at least </a:t>
            </a:r>
            <a:r>
              <a:rPr lang="en-US" b="1" dirty="0" smtClean="0"/>
              <a:t>1 </a:t>
            </a:r>
            <a:r>
              <a:rPr lang="en-US" dirty="0" smtClean="0"/>
              <a:t>(Even Wyoming)</a:t>
            </a:r>
          </a:p>
          <a:p>
            <a:r>
              <a:rPr lang="en-US" dirty="0" smtClean="0"/>
              <a:t>435 elected members and 6 non-voting members representing </a:t>
            </a:r>
            <a:r>
              <a:rPr lang="en-US" b="1" dirty="0" smtClean="0"/>
              <a:t>territories</a:t>
            </a:r>
            <a:r>
              <a:rPr lang="en-US" dirty="0" smtClean="0"/>
              <a:t> of the U.S.</a:t>
            </a:r>
          </a:p>
          <a:p>
            <a:r>
              <a:rPr lang="en-US" dirty="0" smtClean="0"/>
              <a:t>Serve </a:t>
            </a:r>
            <a:r>
              <a:rPr lang="en-US" b="1" dirty="0" smtClean="0"/>
              <a:t>two-year terms </a:t>
            </a:r>
            <a:r>
              <a:rPr lang="en-US" dirty="0" smtClean="0"/>
              <a:t>(That’s to allow people to have more power)</a:t>
            </a:r>
          </a:p>
          <a:p>
            <a:r>
              <a:rPr lang="en-US" dirty="0" smtClean="0"/>
              <a:t>Up for re-election every</a:t>
            </a:r>
            <a:r>
              <a:rPr lang="en-US" b="1" dirty="0" smtClean="0"/>
              <a:t> even </a:t>
            </a:r>
            <a:r>
              <a:rPr lang="en-US" dirty="0" smtClean="0"/>
              <a:t>year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0" y="2756438"/>
            <a:ext cx="3051204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determine Members of the House?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Population</a:t>
            </a:r>
            <a:r>
              <a:rPr lang="en-US" dirty="0" smtClean="0"/>
              <a:t> of State</a:t>
            </a:r>
          </a:p>
          <a:p>
            <a:r>
              <a:rPr lang="en-US" dirty="0" smtClean="0"/>
              <a:t>No State has fewer than 1 member </a:t>
            </a:r>
          </a:p>
          <a:p>
            <a:r>
              <a:rPr lang="en-US" dirty="0" smtClean="0"/>
              <a:t>The state with the most </a:t>
            </a:r>
            <a:r>
              <a:rPr lang="en-US" dirty="0" smtClean="0"/>
              <a:t>representatives </a:t>
            </a:r>
            <a:r>
              <a:rPr lang="en-US" dirty="0" smtClean="0"/>
              <a:t>is </a:t>
            </a:r>
            <a:r>
              <a:rPr lang="en-US" b="1" dirty="0" smtClean="0"/>
              <a:t>California </a:t>
            </a:r>
            <a:endParaRPr lang="en-US" b="1" dirty="0" smtClean="0"/>
          </a:p>
          <a:p>
            <a:r>
              <a:rPr lang="en-US" dirty="0" smtClean="0"/>
              <a:t>435 members (fixed number) Proportioned after census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631767"/>
            <a:ext cx="10607040" cy="5243571"/>
          </a:xfrm>
        </p:spPr>
      </p:pic>
    </p:spTree>
    <p:extLst>
      <p:ext uri="{BB962C8B-B14F-4D97-AF65-F5344CB8AC3E}">
        <p14:creationId xmlns:p14="http://schemas.microsoft.com/office/powerpoint/2010/main" val="3816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6" y="1426401"/>
            <a:ext cx="6157046" cy="378342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62" y="1426401"/>
            <a:ext cx="4898879" cy="4182024"/>
          </a:xfrm>
        </p:spPr>
      </p:pic>
    </p:spTree>
    <p:extLst>
      <p:ext uri="{BB962C8B-B14F-4D97-AF65-F5344CB8AC3E}">
        <p14:creationId xmlns:p14="http://schemas.microsoft.com/office/powerpoint/2010/main" val="13031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Only Belonging to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545974" cy="3318936"/>
          </a:xfrm>
        </p:spPr>
        <p:txBody>
          <a:bodyPr/>
          <a:lstStyle/>
          <a:p>
            <a:r>
              <a:rPr lang="en-US" dirty="0" smtClean="0"/>
              <a:t>Only the House can:</a:t>
            </a:r>
          </a:p>
          <a:p>
            <a:pPr lvl="1"/>
            <a:r>
              <a:rPr lang="en-US" dirty="0" smtClean="0"/>
              <a:t>Initiate </a:t>
            </a:r>
            <a:r>
              <a:rPr lang="en-US" b="1" dirty="0" smtClean="0"/>
              <a:t>tax</a:t>
            </a:r>
            <a:r>
              <a:rPr lang="en-US" dirty="0" smtClean="0"/>
              <a:t> laws and spending bills</a:t>
            </a:r>
          </a:p>
          <a:p>
            <a:pPr lvl="1"/>
            <a:r>
              <a:rPr lang="en-US" b="1" dirty="0" smtClean="0"/>
              <a:t>Initiate</a:t>
            </a:r>
            <a:r>
              <a:rPr lang="en-US" dirty="0" smtClean="0"/>
              <a:t> Impeachment of a President or other Government officials</a:t>
            </a:r>
          </a:p>
          <a:p>
            <a:pPr lvl="1"/>
            <a:r>
              <a:rPr lang="en-US" dirty="0" smtClean="0"/>
              <a:t>In the event there is no majority for the Electoral College it is the House that</a:t>
            </a:r>
            <a:r>
              <a:rPr lang="en-US" b="1" dirty="0" smtClean="0"/>
              <a:t> casts </a:t>
            </a:r>
            <a:r>
              <a:rPr lang="en-US" dirty="0" smtClean="0"/>
              <a:t>the deciding vote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75" y="2556932"/>
            <a:ext cx="4422370" cy="31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 of House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</a:t>
            </a:r>
            <a:r>
              <a:rPr lang="en-US" b="1" dirty="0" smtClean="0"/>
              <a:t>25 </a:t>
            </a:r>
            <a:r>
              <a:rPr lang="en-US" dirty="0" smtClean="0"/>
              <a:t>years old</a:t>
            </a:r>
          </a:p>
          <a:p>
            <a:r>
              <a:rPr lang="en-US" dirty="0" smtClean="0"/>
              <a:t>Lived in the U.S. for </a:t>
            </a:r>
            <a:r>
              <a:rPr lang="en-US" b="1" dirty="0" smtClean="0"/>
              <a:t>7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Live in the State he/she will represent </a:t>
            </a:r>
          </a:p>
          <a:p>
            <a:r>
              <a:rPr lang="en-US" dirty="0" smtClean="0"/>
              <a:t>Elected by the </a:t>
            </a:r>
            <a:r>
              <a:rPr lang="en-US" b="1" dirty="0" smtClean="0"/>
              <a:t>people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80" y="27458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806335"/>
            <a:ext cx="10482349" cy="5320145"/>
          </a:xfrm>
        </p:spPr>
      </p:pic>
    </p:spTree>
    <p:extLst>
      <p:ext uri="{BB962C8B-B14F-4D97-AF65-F5344CB8AC3E}">
        <p14:creationId xmlns:p14="http://schemas.microsoft.com/office/powerpoint/2010/main" val="35378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Article 1 Section 3 outlines the Upper house </a:t>
            </a:r>
          </a:p>
          <a:p>
            <a:r>
              <a:rPr lang="en-US" dirty="0" smtClean="0"/>
              <a:t>The House of Representatives is intended to be the </a:t>
            </a:r>
            <a:r>
              <a:rPr lang="en-US" dirty="0" smtClean="0"/>
              <a:t>“</a:t>
            </a:r>
            <a:r>
              <a:rPr lang="en-US" b="1" dirty="0" smtClean="0"/>
              <a:t>Mad Dog” </a:t>
            </a:r>
            <a:r>
              <a:rPr lang="en-US" dirty="0" smtClean="0"/>
              <a:t>house passionate and ruled by the people</a:t>
            </a:r>
          </a:p>
          <a:p>
            <a:r>
              <a:rPr lang="en-US" dirty="0" smtClean="0"/>
              <a:t>The Senate is to be </a:t>
            </a:r>
            <a:r>
              <a:rPr lang="en-US" b="1" dirty="0" smtClean="0"/>
              <a:t>protected </a:t>
            </a:r>
            <a:r>
              <a:rPr lang="en-US" dirty="0" smtClean="0"/>
              <a:t>and encased from the people: A little bit more of a tempered house</a:t>
            </a:r>
          </a:p>
          <a:p>
            <a:pPr lvl="1"/>
            <a:r>
              <a:rPr lang="en-US" dirty="0" smtClean="0"/>
              <a:t>This allows the Senate to vote on issues that may not be in the best </a:t>
            </a:r>
            <a:r>
              <a:rPr lang="en-US" dirty="0" smtClean="0"/>
              <a:t>interest </a:t>
            </a:r>
            <a:r>
              <a:rPr lang="en-US" dirty="0" smtClean="0"/>
              <a:t>of the people, but of the nation</a:t>
            </a:r>
          </a:p>
          <a:p>
            <a:r>
              <a:rPr lang="en-US" b="1" dirty="0" smtClean="0"/>
              <a:t>Equal</a:t>
            </a:r>
            <a:r>
              <a:rPr lang="en-US" dirty="0" smtClean="0"/>
              <a:t> </a:t>
            </a:r>
            <a:r>
              <a:rPr lang="en-US" dirty="0" smtClean="0"/>
              <a:t>Representation</a:t>
            </a:r>
            <a:endParaRPr lang="en-US" dirty="0" smtClean="0"/>
          </a:p>
          <a:p>
            <a:r>
              <a:rPr lang="en-US" dirty="0" smtClean="0"/>
              <a:t>2 Senators per State </a:t>
            </a:r>
          </a:p>
          <a:p>
            <a:r>
              <a:rPr lang="en-US" b="1" dirty="0" smtClean="0"/>
              <a:t>6</a:t>
            </a:r>
            <a:r>
              <a:rPr lang="en-US" dirty="0" smtClean="0"/>
              <a:t> year terms</a:t>
            </a:r>
          </a:p>
          <a:p>
            <a:r>
              <a:rPr lang="en-US" b="1" dirty="0" smtClean="0"/>
              <a:t>1/3</a:t>
            </a:r>
            <a:r>
              <a:rPr lang="en-US" dirty="0" smtClean="0"/>
              <a:t> Senate up for reelection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66" y="4542368"/>
            <a:ext cx="34385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Legislative Branch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Tour of Article 1 of the U.S. Constitution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Only Belonging to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Powers</a:t>
            </a:r>
            <a:r>
              <a:rPr lang="en-US" dirty="0" smtClean="0"/>
              <a:t> that only the Senate have:</a:t>
            </a:r>
          </a:p>
          <a:p>
            <a:pPr lvl="1"/>
            <a:r>
              <a:rPr lang="en-US" dirty="0" smtClean="0"/>
              <a:t>Approve Presidential Appointments</a:t>
            </a:r>
          </a:p>
          <a:p>
            <a:pPr lvl="1"/>
            <a:r>
              <a:rPr lang="en-US" dirty="0" smtClean="0"/>
              <a:t>Approve</a:t>
            </a:r>
            <a:r>
              <a:rPr lang="en-US" b="1" dirty="0" smtClean="0"/>
              <a:t> Treaties </a:t>
            </a:r>
          </a:p>
          <a:p>
            <a:pPr lvl="1"/>
            <a:r>
              <a:rPr lang="en-US" dirty="0" smtClean="0"/>
              <a:t>Senate does Impeachment </a:t>
            </a:r>
            <a:r>
              <a:rPr lang="en-US" b="1" dirty="0" smtClean="0"/>
              <a:t>Trial</a:t>
            </a:r>
            <a:r>
              <a:rPr lang="en-US" dirty="0" smtClean="0"/>
              <a:t> ( Super Majority Needed 2/3)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19" y="454660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411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 to be a Senator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least </a:t>
            </a:r>
            <a:r>
              <a:rPr lang="en-US" b="1" dirty="0" smtClean="0"/>
              <a:t>30 </a:t>
            </a:r>
            <a:r>
              <a:rPr lang="en-US" dirty="0" smtClean="0"/>
              <a:t>years old</a:t>
            </a:r>
          </a:p>
          <a:p>
            <a:r>
              <a:rPr lang="en-US" dirty="0" smtClean="0"/>
              <a:t>Lived in the United States for </a:t>
            </a:r>
            <a:r>
              <a:rPr lang="en-US" b="1" dirty="0" smtClean="0"/>
              <a:t>9 years</a:t>
            </a:r>
          </a:p>
          <a:p>
            <a:r>
              <a:rPr lang="en-US" dirty="0" smtClean="0"/>
              <a:t>Live in the State he/she will </a:t>
            </a:r>
            <a:r>
              <a:rPr lang="en-US" b="1" dirty="0" smtClean="0"/>
              <a:t>represent </a:t>
            </a:r>
          </a:p>
          <a:p>
            <a:r>
              <a:rPr lang="en-US" dirty="0" smtClean="0"/>
              <a:t>Senators serve </a:t>
            </a:r>
            <a:r>
              <a:rPr lang="en-US" b="1" dirty="0" smtClean="0"/>
              <a:t>six </a:t>
            </a:r>
            <a:r>
              <a:rPr lang="en-US" dirty="0" smtClean="0"/>
              <a:t>year terms </a:t>
            </a:r>
          </a:p>
          <a:p>
            <a:r>
              <a:rPr lang="en-US" b="1" dirty="0" smtClean="0"/>
              <a:t>1/3</a:t>
            </a:r>
            <a:r>
              <a:rPr lang="en-US" dirty="0" smtClean="0"/>
              <a:t> of the Senate are up for Re-election every</a:t>
            </a:r>
            <a:r>
              <a:rPr lang="en-US" b="1" dirty="0" smtClean="0"/>
              <a:t> even </a:t>
            </a:r>
            <a:r>
              <a:rPr lang="en-US" dirty="0" smtClean="0"/>
              <a:t>year </a:t>
            </a:r>
          </a:p>
          <a:p>
            <a:r>
              <a:rPr lang="en-US" dirty="0" smtClean="0"/>
              <a:t>Before the 17</a:t>
            </a:r>
            <a:r>
              <a:rPr lang="en-US" baseline="30000" dirty="0" smtClean="0"/>
              <a:t>th</a:t>
            </a:r>
            <a:r>
              <a:rPr lang="en-US" dirty="0" smtClean="0"/>
              <a:t> Amendment was ratified Senators were elected by State </a:t>
            </a:r>
            <a:r>
              <a:rPr lang="en-US" b="1" dirty="0" smtClean="0"/>
              <a:t>Legislatures</a:t>
            </a:r>
            <a:r>
              <a:rPr lang="en-US" dirty="0" smtClean="0"/>
              <a:t> not the people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 Section 7:  Bills and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55275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House of Representatives are given the sole power to start revenue bills </a:t>
            </a:r>
          </a:p>
          <a:p>
            <a:pPr lvl="1"/>
            <a:r>
              <a:rPr lang="en-US" dirty="0" smtClean="0"/>
              <a:t>Power of the</a:t>
            </a:r>
            <a:r>
              <a:rPr lang="en-US" b="1" dirty="0" smtClean="0"/>
              <a:t> Purse </a:t>
            </a:r>
          </a:p>
          <a:p>
            <a:pPr lvl="1"/>
            <a:r>
              <a:rPr lang="en-US" dirty="0" smtClean="0"/>
              <a:t>Will of the People </a:t>
            </a:r>
            <a:endParaRPr lang="en-US" dirty="0" smtClean="0"/>
          </a:p>
          <a:p>
            <a:r>
              <a:rPr lang="en-US" dirty="0" smtClean="0"/>
              <a:t>A Bill can Start in</a:t>
            </a:r>
            <a:r>
              <a:rPr lang="en-US" b="1" dirty="0" smtClean="0"/>
              <a:t> either </a:t>
            </a:r>
            <a:r>
              <a:rPr lang="en-US" dirty="0" smtClean="0"/>
              <a:t>house </a:t>
            </a:r>
          </a:p>
          <a:p>
            <a:r>
              <a:rPr lang="en-US" dirty="0" smtClean="0"/>
              <a:t>Once the Bill is passed by both houses it will move onto the</a:t>
            </a:r>
            <a:r>
              <a:rPr lang="en-US" b="1" dirty="0" smtClean="0"/>
              <a:t> Executive </a:t>
            </a:r>
            <a:r>
              <a:rPr lang="en-US" dirty="0" smtClean="0"/>
              <a:t>branch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84" y="3251228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 Section 8: Enumerated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883" y="2556932"/>
            <a:ext cx="3722713" cy="3318936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/>
              <a:t> enumerated </a:t>
            </a:r>
            <a:r>
              <a:rPr lang="en-US" dirty="0" smtClean="0"/>
              <a:t>powers are the powers that the congress is </a:t>
            </a:r>
            <a:r>
              <a:rPr lang="en-US" b="1" dirty="0" smtClean="0"/>
              <a:t>specifically </a:t>
            </a:r>
            <a:r>
              <a:rPr lang="en-US" dirty="0" smtClean="0"/>
              <a:t>allowed to do in the constitution </a:t>
            </a:r>
          </a:p>
          <a:p>
            <a:r>
              <a:rPr lang="en-US" dirty="0" smtClean="0"/>
              <a:t>Examples are making </a:t>
            </a:r>
            <a:r>
              <a:rPr lang="en-US" b="1" dirty="0" smtClean="0"/>
              <a:t>money</a:t>
            </a:r>
            <a:r>
              <a:rPr lang="en-US" dirty="0" smtClean="0"/>
              <a:t> or setting up taxes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8" y="2660073"/>
            <a:ext cx="6267796" cy="36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1 Section 9 &amp; 10: Limits to Congress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1382"/>
          <a:stretch/>
        </p:blipFill>
        <p:spPr>
          <a:xfrm>
            <a:off x="1363287" y="2128058"/>
            <a:ext cx="9667702" cy="4237730"/>
          </a:xfrm>
        </p:spPr>
      </p:pic>
    </p:spTree>
    <p:extLst>
      <p:ext uri="{BB962C8B-B14F-4D97-AF65-F5344CB8AC3E}">
        <p14:creationId xmlns:p14="http://schemas.microsoft.com/office/powerpoint/2010/main" val="34832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3" y="806335"/>
            <a:ext cx="10091650" cy="5069003"/>
          </a:xfrm>
        </p:spPr>
      </p:pic>
    </p:spTree>
    <p:extLst>
      <p:ext uri="{BB962C8B-B14F-4D97-AF65-F5344CB8AC3E}">
        <p14:creationId xmlns:p14="http://schemas.microsoft.com/office/powerpoint/2010/main" val="29816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for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now will have 10 minutes </a:t>
            </a:r>
            <a:r>
              <a:rPr lang="en-US" b="1" u="sng" dirty="0" smtClean="0"/>
              <a:t>I will be setting a timer </a:t>
            </a:r>
            <a:r>
              <a:rPr lang="en-US" dirty="0" smtClean="0"/>
              <a:t>to complete your T-Chart</a:t>
            </a:r>
          </a:p>
          <a:p>
            <a:r>
              <a:rPr lang="en-US" dirty="0" smtClean="0"/>
              <a:t>This T-Chart is meant to be a quick reference guide for you</a:t>
            </a:r>
          </a:p>
          <a:p>
            <a:r>
              <a:rPr lang="en-US" dirty="0" smtClean="0"/>
              <a:t>To receive an A on this you will need to fill out each box for both the House of Representatives and the Senate completely!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now your turn to explain to me Article 1 of the constitution </a:t>
            </a:r>
          </a:p>
          <a:p>
            <a:r>
              <a:rPr lang="en-US" dirty="0" smtClean="0"/>
              <a:t>Everyone will get into 10 groups</a:t>
            </a:r>
          </a:p>
          <a:p>
            <a:r>
              <a:rPr lang="en-US" dirty="0" smtClean="0"/>
              <a:t>Each group will receive the one of the ten sections of the Constitution. Your job is to represent to me what that section is discussing </a:t>
            </a:r>
          </a:p>
          <a:p>
            <a:pPr lvl="1"/>
            <a:r>
              <a:rPr lang="en-US" dirty="0" smtClean="0"/>
              <a:t>I will need </a:t>
            </a:r>
            <a:r>
              <a:rPr lang="en-US" b="1" dirty="0" smtClean="0"/>
              <a:t>at least </a:t>
            </a:r>
            <a:r>
              <a:rPr lang="en-US" b="1" u="sng" dirty="0" smtClean="0">
                <a:solidFill>
                  <a:srgbClr val="FF0000"/>
                </a:solidFill>
              </a:rPr>
              <a:t>3 </a:t>
            </a:r>
            <a:r>
              <a:rPr lang="en-US" dirty="0" smtClean="0"/>
              <a:t>visual representations (drawings)</a:t>
            </a:r>
          </a:p>
          <a:p>
            <a:pPr lvl="1"/>
            <a:r>
              <a:rPr lang="en-US" dirty="0" smtClean="0"/>
              <a:t>I will need </a:t>
            </a:r>
            <a:r>
              <a:rPr lang="en-US" b="1" dirty="0" smtClean="0"/>
              <a:t>at least </a:t>
            </a:r>
            <a:r>
              <a:rPr lang="en-US" b="1" u="sng" dirty="0" smtClean="0">
                <a:solidFill>
                  <a:srgbClr val="FF0000"/>
                </a:solidFill>
              </a:rPr>
              <a:t>3 </a:t>
            </a:r>
            <a:r>
              <a:rPr lang="en-US" dirty="0" smtClean="0"/>
              <a:t>sentences in your own words explaining the meaning of the section</a:t>
            </a:r>
          </a:p>
          <a:p>
            <a:pPr lvl="1"/>
            <a:r>
              <a:rPr lang="en-US" dirty="0" smtClean="0"/>
              <a:t>I will need </a:t>
            </a:r>
            <a:r>
              <a:rPr lang="en-US" b="1" dirty="0" smtClean="0"/>
              <a:t>at least </a:t>
            </a:r>
            <a:r>
              <a:rPr lang="en-US" b="1" u="sng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sentences explaining the importance of this section of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in Article </a:t>
            </a:r>
            <a:r>
              <a:rPr lang="en-US" b="1" dirty="0" smtClean="0"/>
              <a:t>1</a:t>
            </a:r>
            <a:r>
              <a:rPr lang="en-US" dirty="0" smtClean="0"/>
              <a:t> of the </a:t>
            </a:r>
            <a:r>
              <a:rPr lang="en-US" b="1" dirty="0" smtClean="0"/>
              <a:t>Constitution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 role of branch is to </a:t>
            </a:r>
            <a:r>
              <a:rPr lang="en-US" b="1" dirty="0" smtClean="0"/>
              <a:t>Make Laws</a:t>
            </a:r>
          </a:p>
          <a:p>
            <a:pPr lvl="1"/>
            <a:r>
              <a:rPr lang="en-US" dirty="0" smtClean="0"/>
              <a:t>Responsible for writing and passing all </a:t>
            </a:r>
            <a:r>
              <a:rPr lang="en-US" b="1" dirty="0" smtClean="0"/>
              <a:t>federal laws</a:t>
            </a:r>
          </a:p>
          <a:p>
            <a:r>
              <a:rPr lang="en-US" dirty="0" smtClean="0"/>
              <a:t>The Branch is </a:t>
            </a:r>
            <a:r>
              <a:rPr lang="en-US" b="1" dirty="0" smtClean="0"/>
              <a:t>led </a:t>
            </a:r>
            <a:r>
              <a:rPr lang="en-US" dirty="0" smtClean="0"/>
              <a:t>by </a:t>
            </a:r>
            <a:r>
              <a:rPr lang="en-US" b="1" dirty="0" smtClean="0"/>
              <a:t>congress</a:t>
            </a:r>
            <a:endParaRPr lang="en-US" dirty="0" smtClean="0"/>
          </a:p>
          <a:p>
            <a:r>
              <a:rPr lang="en-US" dirty="0" smtClean="0"/>
              <a:t>Congress is Bicameral: House of Reps and Senate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2720975"/>
            <a:ext cx="3566160" cy="2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Congressman’s </a:t>
            </a:r>
            <a:r>
              <a:rPr lang="en-US" dirty="0" smtClean="0"/>
              <a:t>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Representing the interests of his/her </a:t>
            </a:r>
            <a:r>
              <a:rPr lang="en-US" b="1" dirty="0" smtClean="0"/>
              <a:t>constituents</a:t>
            </a:r>
            <a:endParaRPr lang="en-US" b="1" dirty="0" smtClean="0"/>
          </a:p>
          <a:p>
            <a:r>
              <a:rPr lang="en-US" dirty="0" smtClean="0"/>
              <a:t>Working together </a:t>
            </a:r>
            <a:r>
              <a:rPr lang="en-US" b="1" dirty="0" smtClean="0"/>
              <a:t>to write </a:t>
            </a:r>
            <a:r>
              <a:rPr lang="en-US" dirty="0" smtClean="0"/>
              <a:t>laws</a:t>
            </a:r>
          </a:p>
          <a:p>
            <a:r>
              <a:rPr lang="en-US" dirty="0" smtClean="0"/>
              <a:t>Overseeing other government</a:t>
            </a:r>
            <a:r>
              <a:rPr lang="en-US" b="1" dirty="0" smtClean="0"/>
              <a:t> agencies </a:t>
            </a:r>
          </a:p>
          <a:p>
            <a:r>
              <a:rPr lang="en-US" b="1" dirty="0" smtClean="0"/>
              <a:t>Passing</a:t>
            </a:r>
            <a:r>
              <a:rPr lang="en-US" dirty="0" smtClean="0"/>
              <a:t> Bills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5" b="7439"/>
          <a:stretch/>
        </p:blipFill>
        <p:spPr>
          <a:xfrm>
            <a:off x="7133354" y="3080029"/>
            <a:ext cx="4122079" cy="28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1 of the </a:t>
            </a:r>
            <a:r>
              <a:rPr lang="en-US" b="1" dirty="0" smtClean="0"/>
              <a:t>Constitution</a:t>
            </a:r>
            <a:r>
              <a:rPr lang="en-US" dirty="0" smtClean="0"/>
              <a:t> outlines the Legislative Branch </a:t>
            </a:r>
            <a:r>
              <a:rPr lang="en-US" dirty="0" smtClean="0"/>
              <a:t>there </a:t>
            </a:r>
            <a:r>
              <a:rPr lang="en-US" dirty="0" smtClean="0"/>
              <a:t>are </a:t>
            </a:r>
            <a:r>
              <a:rPr lang="en-US" b="1" dirty="0" smtClean="0"/>
              <a:t>ten</a:t>
            </a:r>
            <a:r>
              <a:rPr lang="en-US" dirty="0" smtClean="0"/>
              <a:t> sections</a:t>
            </a:r>
          </a:p>
          <a:p>
            <a:r>
              <a:rPr lang="en-US" dirty="0" smtClean="0"/>
              <a:t>It determines the functions, </a:t>
            </a:r>
            <a:r>
              <a:rPr lang="en-US" b="1" dirty="0" smtClean="0"/>
              <a:t>powers</a:t>
            </a:r>
            <a:r>
              <a:rPr lang="en-US" dirty="0" smtClean="0"/>
              <a:t>, &amp; parameters of </a:t>
            </a:r>
            <a:r>
              <a:rPr lang="en-US" b="1" dirty="0" smtClean="0"/>
              <a:t>congress</a:t>
            </a:r>
          </a:p>
          <a:p>
            <a:r>
              <a:rPr lang="en-US" dirty="0" smtClean="0"/>
              <a:t>The Constitution gives</a:t>
            </a:r>
            <a:r>
              <a:rPr lang="en-US" b="1" dirty="0" smtClean="0"/>
              <a:t> BOTH </a:t>
            </a:r>
            <a:r>
              <a:rPr lang="en-US" dirty="0" smtClean="0"/>
              <a:t>the House and the Senate the power to </a:t>
            </a:r>
            <a:r>
              <a:rPr lang="en-US" b="1" dirty="0" smtClean="0"/>
              <a:t>tax</a:t>
            </a:r>
            <a:r>
              <a:rPr lang="en-US" dirty="0" smtClean="0"/>
              <a:t>, coin </a:t>
            </a:r>
            <a:r>
              <a:rPr lang="en-US" b="1" dirty="0" smtClean="0"/>
              <a:t>money</a:t>
            </a:r>
            <a:r>
              <a:rPr lang="en-US" dirty="0" smtClean="0"/>
              <a:t>, declare </a:t>
            </a:r>
            <a:r>
              <a:rPr lang="en-US" b="1" dirty="0" smtClean="0"/>
              <a:t>war</a:t>
            </a:r>
            <a:r>
              <a:rPr lang="en-US" dirty="0" smtClean="0"/>
              <a:t>, regulate foreign and </a:t>
            </a:r>
            <a:r>
              <a:rPr lang="en-US" b="1" dirty="0" smtClean="0"/>
              <a:t>interstate</a:t>
            </a:r>
            <a:r>
              <a:rPr lang="en-US" dirty="0" smtClean="0"/>
              <a:t> commerce </a:t>
            </a:r>
          </a:p>
          <a:p>
            <a:r>
              <a:rPr lang="en-US" dirty="0" smtClean="0"/>
              <a:t>A Bill can originate in </a:t>
            </a:r>
            <a:r>
              <a:rPr lang="en-US" b="1" dirty="0" smtClean="0"/>
              <a:t>either</a:t>
            </a:r>
            <a:r>
              <a:rPr lang="en-US" dirty="0" smtClean="0"/>
              <a:t> the House or the Senate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51" y="733424"/>
            <a:ext cx="3465888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17" y="733424"/>
            <a:ext cx="3548928" cy="15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Bicameral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669" y="2565245"/>
            <a:ext cx="4789515" cy="3318936"/>
          </a:xfrm>
        </p:spPr>
        <p:txBody>
          <a:bodyPr/>
          <a:lstStyle/>
          <a:p>
            <a:r>
              <a:rPr lang="en-US" dirty="0" smtClean="0"/>
              <a:t>Article 1 Section 1 outlines that Congress will be a Bicameral House (</a:t>
            </a:r>
            <a:r>
              <a:rPr lang="en-US" b="1" dirty="0" smtClean="0"/>
              <a:t>two-houses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</a:t>
            </a:r>
            <a:r>
              <a:rPr lang="en-US" b="1" dirty="0" smtClean="0"/>
              <a:t> Great </a:t>
            </a:r>
            <a:r>
              <a:rPr lang="en-US" dirty="0" smtClean="0"/>
              <a:t>Compromise: New Jersey Plan &amp; Virginia Plan </a:t>
            </a:r>
          </a:p>
          <a:p>
            <a:r>
              <a:rPr lang="en-US" dirty="0" smtClean="0"/>
              <a:t>This is out of a historical need and practical need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2477193"/>
            <a:ext cx="4605251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08" y="1188719"/>
            <a:ext cx="9069184" cy="4073237"/>
          </a:xfrm>
        </p:spPr>
      </p:pic>
    </p:spTree>
    <p:extLst>
      <p:ext uri="{BB962C8B-B14F-4D97-AF65-F5344CB8AC3E}">
        <p14:creationId xmlns:p14="http://schemas.microsoft.com/office/powerpoint/2010/main" val="3652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532015"/>
            <a:ext cx="11114116" cy="5835534"/>
          </a:xfrm>
        </p:spPr>
      </p:pic>
    </p:spTree>
    <p:extLst>
      <p:ext uri="{BB962C8B-B14F-4D97-AF65-F5344CB8AC3E}">
        <p14:creationId xmlns:p14="http://schemas.microsoft.com/office/powerpoint/2010/main" val="287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 Section 5: Rules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Quorum</a:t>
            </a:r>
            <a:r>
              <a:rPr lang="en-US" dirty="0" smtClean="0"/>
              <a:t>: Both houses need </a:t>
            </a:r>
            <a:r>
              <a:rPr lang="en-US" b="1" dirty="0" smtClean="0"/>
              <a:t>half</a:t>
            </a:r>
            <a:r>
              <a:rPr lang="en-US" dirty="0" smtClean="0"/>
              <a:t> of their representatives present to meet quorum and be able to </a:t>
            </a:r>
            <a:r>
              <a:rPr lang="en-US" b="1" dirty="0" smtClean="0"/>
              <a:t>conduct </a:t>
            </a:r>
            <a:r>
              <a:rPr lang="en-US" dirty="0" smtClean="0"/>
              <a:t>official business </a:t>
            </a:r>
          </a:p>
          <a:p>
            <a:r>
              <a:rPr lang="en-US" dirty="0" smtClean="0"/>
              <a:t>Super Majority</a:t>
            </a:r>
            <a:r>
              <a:rPr lang="en-US" b="1" dirty="0" smtClean="0"/>
              <a:t>: 2/3 </a:t>
            </a:r>
            <a:r>
              <a:rPr lang="en-US" dirty="0" smtClean="0"/>
              <a:t>needed to be able to </a:t>
            </a:r>
            <a:r>
              <a:rPr lang="en-US" b="1" dirty="0" smtClean="0"/>
              <a:t>expel</a:t>
            </a:r>
            <a:r>
              <a:rPr lang="en-US" dirty="0" smtClean="0"/>
              <a:t> a member or impeach</a:t>
            </a:r>
          </a:p>
          <a:p>
            <a:r>
              <a:rPr lang="en-US" b="1" dirty="0" smtClean="0"/>
              <a:t>A Filibuster </a:t>
            </a:r>
            <a:r>
              <a:rPr lang="en-US" dirty="0" smtClean="0"/>
              <a:t>is a political procedure where one or more members of parliament or </a:t>
            </a:r>
            <a:r>
              <a:rPr lang="en-US" b="1" dirty="0" smtClean="0"/>
              <a:t>congress debate </a:t>
            </a:r>
            <a:r>
              <a:rPr lang="en-US" dirty="0" smtClean="0"/>
              <a:t>over a proposed piece of </a:t>
            </a:r>
            <a:r>
              <a:rPr lang="en-US" b="1" dirty="0" smtClean="0"/>
              <a:t>legislation</a:t>
            </a:r>
            <a:r>
              <a:rPr lang="en-US" dirty="0" smtClean="0"/>
              <a:t> so as to delay or entirely prevent a </a:t>
            </a:r>
            <a:r>
              <a:rPr lang="en-US" b="1" dirty="0" smtClean="0"/>
              <a:t>decision</a:t>
            </a:r>
            <a:r>
              <a:rPr lang="en-US" dirty="0" smtClean="0"/>
              <a:t> being made on the proposal. Only </a:t>
            </a:r>
            <a:r>
              <a:rPr lang="en-US" b="1" dirty="0" smtClean="0"/>
              <a:t>Cloture</a:t>
            </a:r>
            <a:r>
              <a:rPr lang="en-US" dirty="0" smtClean="0"/>
              <a:t> (takes </a:t>
            </a:r>
            <a:r>
              <a:rPr lang="en-US" b="1" dirty="0" smtClean="0"/>
              <a:t>a 3/5s </a:t>
            </a:r>
            <a:r>
              <a:rPr lang="en-US" dirty="0" smtClean="0"/>
              <a:t>vote) can force debate to end </a:t>
            </a:r>
            <a:r>
              <a:rPr lang="en-US" b="1" dirty="0" smtClean="0"/>
              <a:t>after 30 </a:t>
            </a:r>
            <a:r>
              <a:rPr lang="en-US" dirty="0" smtClean="0"/>
              <a:t>more hours</a:t>
            </a:r>
          </a:p>
          <a:p>
            <a:pPr lvl="1"/>
            <a:r>
              <a:rPr lang="en-US" dirty="0" smtClean="0"/>
              <a:t>“talking a bill to death”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1007</Words>
  <Application>Microsoft Office PowerPoint</Application>
  <PresentationFormat>Widescreen</PresentationFormat>
  <Paragraphs>103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Bellwork: Lesson 6 </vt:lpstr>
      <vt:lpstr>Legislative Branch </vt:lpstr>
      <vt:lpstr>Legislative Branch</vt:lpstr>
      <vt:lpstr>A Congressman’s Responsibilities </vt:lpstr>
      <vt:lpstr>Article 1 </vt:lpstr>
      <vt:lpstr>Bicameral House</vt:lpstr>
      <vt:lpstr>PowerPoint Presentation</vt:lpstr>
      <vt:lpstr>PowerPoint Presentation</vt:lpstr>
      <vt:lpstr>Article 1 Section 5: Rules and Procedures</vt:lpstr>
      <vt:lpstr>PowerPoint Presentation</vt:lpstr>
      <vt:lpstr>Article 1 Section 6: Privileges and Restrictions</vt:lpstr>
      <vt:lpstr>House of Representatives </vt:lpstr>
      <vt:lpstr>How do we determine Members of the House?</vt:lpstr>
      <vt:lpstr>PowerPoint Presentation</vt:lpstr>
      <vt:lpstr>PowerPoint Presentation</vt:lpstr>
      <vt:lpstr>Powers Only Belonging to the House</vt:lpstr>
      <vt:lpstr>Qualifications of House Members</vt:lpstr>
      <vt:lpstr>PowerPoint Presentation</vt:lpstr>
      <vt:lpstr>Senate</vt:lpstr>
      <vt:lpstr>Powers Only Belonging to the Senate</vt:lpstr>
      <vt:lpstr>PowerPoint Presentation</vt:lpstr>
      <vt:lpstr>Qualifications to be a Senator </vt:lpstr>
      <vt:lpstr>Article 1 Section 7:  Bills and Laws</vt:lpstr>
      <vt:lpstr>Article 1 Section 8: Enumerated Powers </vt:lpstr>
      <vt:lpstr>Article 1 Section 9 &amp; 10: Limits to Congress </vt:lpstr>
      <vt:lpstr>PowerPoint Presentation</vt:lpstr>
      <vt:lpstr>Rubric for Chart</vt:lpstr>
      <vt:lpstr>Your Turn!</vt:lpstr>
    </vt:vector>
  </TitlesOfParts>
  <Company>PCSB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Crystal D.</dc:creator>
  <cp:lastModifiedBy>Kenney, Christine</cp:lastModifiedBy>
  <cp:revision>19</cp:revision>
  <dcterms:created xsi:type="dcterms:W3CDTF">2018-02-07T16:09:49Z</dcterms:created>
  <dcterms:modified xsi:type="dcterms:W3CDTF">2018-02-08T05:30:22Z</dcterms:modified>
</cp:coreProperties>
</file>