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71" r:id="rId15"/>
    <p:sldId id="272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12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3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2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5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6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C8BF68-060A-8B4C-9776-092E147EDB7E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A38C8D-243E-324A-8198-7ACBCA90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587" y="609291"/>
            <a:ext cx="9601196" cy="1303867"/>
          </a:xfrm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- Lesson 8: Copy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105" y="1521229"/>
            <a:ext cx="9429678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Leader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functions of a majority leader usually relate to floor duties.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majority leader (1) is the lead </a:t>
            </a:r>
            <a:r>
              <a:rPr lang="en-US" b="1" dirty="0"/>
              <a:t>speaker</a:t>
            </a:r>
            <a:r>
              <a:rPr lang="en-US" dirty="0"/>
              <a:t> for the majority party during floor </a:t>
            </a:r>
            <a:r>
              <a:rPr lang="en-US" b="1" dirty="0"/>
              <a:t>debates</a:t>
            </a:r>
            <a:r>
              <a:rPr lang="en-US" dirty="0"/>
              <a:t>, (2) develops the </a:t>
            </a:r>
            <a:r>
              <a:rPr lang="en-US" b="1" dirty="0"/>
              <a:t>calendar</a:t>
            </a:r>
            <a:r>
              <a:rPr lang="en-US" dirty="0"/>
              <a:t> and (3) assists the president or speaker with </a:t>
            </a:r>
            <a:r>
              <a:rPr lang="en-US" b="1" dirty="0"/>
              <a:t>program</a:t>
            </a:r>
            <a:r>
              <a:rPr lang="en-US" dirty="0"/>
              <a:t> development, policy </a:t>
            </a:r>
            <a:r>
              <a:rPr lang="en-US" b="1" dirty="0"/>
              <a:t>formation</a:t>
            </a:r>
            <a:r>
              <a:rPr lang="en-US" dirty="0"/>
              <a:t> and policy decisions.</a:t>
            </a:r>
          </a:p>
        </p:txBody>
      </p:sp>
    </p:spTree>
    <p:extLst>
      <p:ext uri="{BB962C8B-B14F-4D97-AF65-F5344CB8AC3E}">
        <p14:creationId xmlns:p14="http://schemas.microsoft.com/office/powerpoint/2010/main" val="186707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Leader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Mitch McConnell</a:t>
            </a:r>
          </a:p>
          <a:p>
            <a:r>
              <a:rPr lang="en-US" sz="3600" dirty="0" smtClean="0"/>
              <a:t>Republican</a:t>
            </a:r>
          </a:p>
          <a:p>
            <a:r>
              <a:rPr lang="en-US" sz="3600" dirty="0" smtClean="0"/>
              <a:t>Kentucky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7" y="2444067"/>
            <a:ext cx="2995246" cy="37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Leader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minority leader is the principal leader of the minority caucus.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minority leader is responsible for (1) developing the minority </a:t>
            </a:r>
            <a:r>
              <a:rPr lang="en-US" b="1" dirty="0"/>
              <a:t>position</a:t>
            </a:r>
            <a:r>
              <a:rPr lang="en-US" dirty="0"/>
              <a:t>, (2) </a:t>
            </a:r>
            <a:r>
              <a:rPr lang="en-US" b="1" dirty="0"/>
              <a:t>negotiating</a:t>
            </a:r>
            <a:r>
              <a:rPr lang="en-US" dirty="0"/>
              <a:t> with the majority party, (3) directing minority caucus activities on the chamber floor and (4) leading </a:t>
            </a:r>
            <a:r>
              <a:rPr lang="en-US" b="1" dirty="0"/>
              <a:t>debate</a:t>
            </a:r>
            <a:r>
              <a:rPr lang="en-US" dirty="0"/>
              <a:t> for the minority.</a:t>
            </a:r>
          </a:p>
        </p:txBody>
      </p:sp>
    </p:spTree>
    <p:extLst>
      <p:ext uri="{BB962C8B-B14F-4D97-AF65-F5344CB8AC3E}">
        <p14:creationId xmlns:p14="http://schemas.microsoft.com/office/powerpoint/2010/main" val="142764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Leader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Charles E. Schumer</a:t>
            </a:r>
          </a:p>
          <a:p>
            <a:r>
              <a:rPr lang="en-US" sz="3600" dirty="0" smtClean="0"/>
              <a:t>Democrat</a:t>
            </a:r>
          </a:p>
          <a:p>
            <a:r>
              <a:rPr lang="en-US" sz="3600" dirty="0" smtClean="0"/>
              <a:t>New York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65" y="2447779"/>
            <a:ext cx="3008337" cy="37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Whip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duties of the majority whip are to (1) </a:t>
            </a:r>
            <a:r>
              <a:rPr lang="en-US" b="1" dirty="0"/>
              <a:t>assist </a:t>
            </a:r>
            <a:r>
              <a:rPr lang="en-US" dirty="0"/>
              <a:t>the floor leader, (2) ensure member </a:t>
            </a:r>
            <a:r>
              <a:rPr lang="en-US" b="1" dirty="0"/>
              <a:t>attendance</a:t>
            </a:r>
            <a:r>
              <a:rPr lang="en-US" dirty="0"/>
              <a:t>, (3) count votes and (4) generally </a:t>
            </a:r>
            <a:r>
              <a:rPr lang="en-US" b="1" dirty="0"/>
              <a:t>communicate</a:t>
            </a:r>
            <a:r>
              <a:rPr lang="en-US" dirty="0"/>
              <a:t> the majority position.</a:t>
            </a:r>
          </a:p>
        </p:txBody>
      </p:sp>
    </p:spTree>
    <p:extLst>
      <p:ext uri="{BB962C8B-B14F-4D97-AF65-F5344CB8AC3E}">
        <p14:creationId xmlns:p14="http://schemas.microsoft.com/office/powerpoint/2010/main" val="29043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Whip of the </a:t>
            </a:r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</a:t>
            </a:r>
            <a:r>
              <a:rPr lang="en-US" sz="3600" dirty="0" err="1" smtClean="0"/>
              <a:t>Cornyn</a:t>
            </a:r>
            <a:endParaRPr lang="en-US" sz="3600" dirty="0" smtClean="0"/>
          </a:p>
          <a:p>
            <a:r>
              <a:rPr lang="en-US" sz="3600" dirty="0" smtClean="0"/>
              <a:t>Republican </a:t>
            </a:r>
          </a:p>
          <a:p>
            <a:r>
              <a:rPr lang="en-US" sz="3600" dirty="0" smtClean="0"/>
              <a:t>Texas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78" y="2449146"/>
            <a:ext cx="3005798" cy="38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Whip of the House and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major responsibilities for the minority whip are to (1) assist the </a:t>
            </a:r>
            <a:r>
              <a:rPr lang="en-US" b="1" dirty="0"/>
              <a:t>minority</a:t>
            </a:r>
            <a:r>
              <a:rPr lang="en-US" dirty="0"/>
              <a:t> leader on the floor, (2) </a:t>
            </a:r>
            <a:r>
              <a:rPr lang="en-US" b="1" dirty="0"/>
              <a:t>count</a:t>
            </a:r>
            <a:r>
              <a:rPr lang="en-US" dirty="0"/>
              <a:t> votes and (3) </a:t>
            </a:r>
            <a:r>
              <a:rPr lang="en-US" b="1" dirty="0"/>
              <a:t>ensure</a:t>
            </a:r>
            <a:r>
              <a:rPr lang="en-US" dirty="0"/>
              <a:t> attendance of minority party members.</a:t>
            </a:r>
          </a:p>
        </p:txBody>
      </p:sp>
    </p:spTree>
    <p:extLst>
      <p:ext uri="{BB962C8B-B14F-4D97-AF65-F5344CB8AC3E}">
        <p14:creationId xmlns:p14="http://schemas.microsoft.com/office/powerpoint/2010/main" val="151293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Whip of the </a:t>
            </a:r>
            <a:r>
              <a:rPr lang="en-US" dirty="0" smtClean="0"/>
              <a:t>Senate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Richard Durbin</a:t>
            </a:r>
          </a:p>
          <a:p>
            <a:r>
              <a:rPr lang="en-US" sz="3600" dirty="0" smtClean="0"/>
              <a:t>Democrat</a:t>
            </a:r>
          </a:p>
          <a:p>
            <a:r>
              <a:rPr lang="en-US" sz="3600" dirty="0" smtClean="0"/>
              <a:t>Illinois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6" y="2444389"/>
            <a:ext cx="2967502" cy="37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 Foldable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 the Flip-Flap Model I will be demonstrating in class </a:t>
            </a:r>
          </a:p>
          <a:p>
            <a:r>
              <a:rPr lang="en-US" dirty="0" smtClean="0"/>
              <a:t>Label front four flaps: Federalism, Expressed and Implied Power, Concurrent Powers, Reserved Powers</a:t>
            </a:r>
          </a:p>
          <a:p>
            <a:pPr lvl="1"/>
            <a:r>
              <a:rPr lang="en-US" dirty="0" smtClean="0"/>
              <a:t>Draw one Visual Representation on the front of the flap</a:t>
            </a:r>
          </a:p>
          <a:p>
            <a:r>
              <a:rPr lang="en-US" dirty="0" smtClean="0"/>
              <a:t>Inside left flap put a definition </a:t>
            </a:r>
          </a:p>
          <a:p>
            <a:r>
              <a:rPr lang="en-US" dirty="0" smtClean="0"/>
              <a:t>Inside right flap list the powers (For Federalism put an example)</a:t>
            </a:r>
          </a:p>
          <a:p>
            <a:r>
              <a:rPr lang="en-US" dirty="0" smtClean="0"/>
              <a:t>On back of foldable answer question in one paragraph: Why are our Governmental Powers split between State and National Governments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House and Senate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speaker is the </a:t>
            </a:r>
            <a:r>
              <a:rPr lang="en-US" sz="2800" b="1" dirty="0"/>
              <a:t>principal leader</a:t>
            </a:r>
            <a:r>
              <a:rPr lang="en-US" sz="2800" dirty="0"/>
              <a:t> of the House or Assembly.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speaker typically </a:t>
            </a:r>
            <a:r>
              <a:rPr lang="en-US" sz="2800" dirty="0" smtClean="0"/>
              <a:t>will </a:t>
            </a:r>
            <a:r>
              <a:rPr lang="en-US" sz="2800" dirty="0"/>
              <a:t>(1) </a:t>
            </a:r>
            <a:r>
              <a:rPr lang="en-US" sz="2800" b="1" dirty="0"/>
              <a:t>preside</a:t>
            </a:r>
            <a:r>
              <a:rPr lang="en-US" sz="2800" dirty="0"/>
              <a:t> over the daily sessions of the House or Assembly, (2) preserve order in the </a:t>
            </a:r>
            <a:r>
              <a:rPr lang="en-US" sz="2800" b="1" dirty="0"/>
              <a:t>chamber</a:t>
            </a:r>
            <a:r>
              <a:rPr lang="en-US" sz="2800" dirty="0"/>
              <a:t>, (3) state </a:t>
            </a:r>
            <a:r>
              <a:rPr lang="en-US" sz="2800" b="1" dirty="0"/>
              <a:t>parliamentary</a:t>
            </a:r>
            <a:r>
              <a:rPr lang="en-US" sz="2800" dirty="0"/>
              <a:t> motions, (4) rule on parliamentary questions, </a:t>
            </a:r>
            <a:r>
              <a:rPr lang="en-US" sz="2800" dirty="0" smtClean="0"/>
              <a:t>(5) </a:t>
            </a:r>
            <a:r>
              <a:rPr lang="en-US" sz="2800" b="1" dirty="0"/>
              <a:t>appoint</a:t>
            </a:r>
            <a:r>
              <a:rPr lang="en-US" sz="2800" dirty="0"/>
              <a:t> committee chairs and members, </a:t>
            </a:r>
            <a:r>
              <a:rPr lang="en-US" sz="2800" dirty="0" smtClean="0"/>
              <a:t>(6) </a:t>
            </a:r>
            <a:r>
              <a:rPr lang="en-US" sz="2800" dirty="0"/>
              <a:t>refer bills to committee, </a:t>
            </a:r>
            <a:r>
              <a:rPr lang="en-US" sz="2800" dirty="0" smtClean="0"/>
              <a:t>(7) </a:t>
            </a:r>
            <a:r>
              <a:rPr lang="en-US" sz="2800" dirty="0"/>
              <a:t>sign </a:t>
            </a:r>
            <a:r>
              <a:rPr lang="en-US" sz="2800" b="1" dirty="0"/>
              <a:t>legislation</a:t>
            </a:r>
            <a:r>
              <a:rPr lang="en-US" sz="2800" dirty="0"/>
              <a:t>, writs and warrants and </a:t>
            </a:r>
            <a:r>
              <a:rPr lang="en-US" sz="2800" dirty="0" smtClean="0"/>
              <a:t>(8) </a:t>
            </a:r>
            <a:r>
              <a:rPr lang="en-US" sz="2800" dirty="0"/>
              <a:t>act as the official </a:t>
            </a:r>
            <a:r>
              <a:rPr lang="en-US" sz="2800" b="1" dirty="0"/>
              <a:t>spokesman</a:t>
            </a:r>
            <a:r>
              <a:rPr lang="en-US" sz="2800" dirty="0"/>
              <a:t> for the House or Assembly.</a:t>
            </a:r>
          </a:p>
        </p:txBody>
      </p:sp>
    </p:spTree>
    <p:extLst>
      <p:ext uri="{BB962C8B-B14F-4D97-AF65-F5344CB8AC3E}">
        <p14:creationId xmlns:p14="http://schemas.microsoft.com/office/powerpoint/2010/main" val="130199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Paul Ryan</a:t>
            </a:r>
          </a:p>
          <a:p>
            <a:r>
              <a:rPr lang="en-US" sz="3600" dirty="0" smtClean="0"/>
              <a:t>Republican</a:t>
            </a:r>
          </a:p>
          <a:p>
            <a:r>
              <a:rPr lang="en-US" sz="3600" dirty="0" smtClean="0"/>
              <a:t>Wisconsin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2500531"/>
            <a:ext cx="3248223" cy="36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smtClean="0"/>
              <a:t>vice president </a:t>
            </a:r>
            <a:r>
              <a:rPr lang="en-US" dirty="0"/>
              <a:t>is the principal leader of the Senate.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president typically will (1) preside over the </a:t>
            </a:r>
            <a:r>
              <a:rPr lang="en-US" b="1" dirty="0"/>
              <a:t>daily</a:t>
            </a:r>
            <a:r>
              <a:rPr lang="en-US" dirty="0"/>
              <a:t> sessions of the Senate, (2) preserve order in the chamber, (3) state parliamentary motions, (4) rule on parliamentary questions, </a:t>
            </a:r>
            <a:r>
              <a:rPr lang="en-US" dirty="0" smtClean="0"/>
              <a:t>(5) </a:t>
            </a:r>
            <a:r>
              <a:rPr lang="en-US" b="1" dirty="0"/>
              <a:t>appoint</a:t>
            </a:r>
            <a:r>
              <a:rPr lang="en-US" dirty="0"/>
              <a:t> committee chairs and members, </a:t>
            </a:r>
            <a:r>
              <a:rPr lang="en-US" dirty="0" smtClean="0"/>
              <a:t>(6) </a:t>
            </a:r>
            <a:r>
              <a:rPr lang="en-US" dirty="0"/>
              <a:t>refer bills to committee, </a:t>
            </a:r>
            <a:r>
              <a:rPr lang="en-US" dirty="0" smtClean="0"/>
              <a:t>(7) </a:t>
            </a:r>
            <a:r>
              <a:rPr lang="en-US" b="1" dirty="0"/>
              <a:t>sign</a:t>
            </a:r>
            <a:r>
              <a:rPr lang="en-US" dirty="0"/>
              <a:t> legislation, writs and warrants and </a:t>
            </a:r>
            <a:r>
              <a:rPr lang="en-US" dirty="0" smtClean="0"/>
              <a:t>(8) </a:t>
            </a:r>
            <a:r>
              <a:rPr lang="en-US" dirty="0"/>
              <a:t>act as the official spokesman for the Senate.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about 26 states, the lieutenant governor serves as the president of the Senate, and many of these duties are assumed by the president pro tem.</a:t>
            </a:r>
          </a:p>
        </p:txBody>
      </p:sp>
    </p:spTree>
    <p:extLst>
      <p:ext uri="{BB962C8B-B14F-4D97-AF65-F5344CB8AC3E}">
        <p14:creationId xmlns:p14="http://schemas.microsoft.com/office/powerpoint/2010/main" val="19929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Mike Pence</a:t>
            </a:r>
          </a:p>
          <a:p>
            <a:r>
              <a:rPr lang="en-US" sz="3600" dirty="0" smtClean="0"/>
              <a:t>Republican</a:t>
            </a:r>
          </a:p>
          <a:p>
            <a:r>
              <a:rPr lang="en-US" sz="3600" dirty="0" smtClean="0"/>
              <a:t>Indiana 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2454038"/>
            <a:ext cx="3016966" cy="37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pro tem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roles assigned to the president pro tem are to (1) preside over the Senate in the </a:t>
            </a:r>
            <a:r>
              <a:rPr lang="en-US" b="1" dirty="0"/>
              <a:t>president's</a:t>
            </a:r>
            <a:r>
              <a:rPr lang="en-US" dirty="0"/>
              <a:t> absence, (2) exercise the powers and duties of the president in his or her absence and (3) </a:t>
            </a:r>
            <a:r>
              <a:rPr lang="en-US" b="1" dirty="0"/>
              <a:t>assume</a:t>
            </a:r>
            <a:r>
              <a:rPr lang="en-US" dirty="0"/>
              <a:t> other duties as assigned by the president. </a:t>
            </a:r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dirty="0"/>
              <a:t>, this is an </a:t>
            </a:r>
            <a:r>
              <a:rPr lang="en-US" b="1" dirty="0"/>
              <a:t>honorary</a:t>
            </a:r>
            <a:r>
              <a:rPr lang="en-US" dirty="0"/>
              <a:t> position, with few substantive duties assigned.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states where the lieutenant governor presides over the Senate, the president pro tem usually assumes duties associated with a president.</a:t>
            </a:r>
          </a:p>
        </p:txBody>
      </p:sp>
    </p:spTree>
    <p:extLst>
      <p:ext uri="{BB962C8B-B14F-4D97-AF65-F5344CB8AC3E}">
        <p14:creationId xmlns:p14="http://schemas.microsoft.com/office/powerpoint/2010/main" val="197850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pro tem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Orrin Hatch</a:t>
            </a:r>
          </a:p>
          <a:p>
            <a:r>
              <a:rPr lang="en-US" sz="3600" dirty="0" smtClean="0"/>
              <a:t>Republican</a:t>
            </a:r>
          </a:p>
          <a:p>
            <a:r>
              <a:rPr lang="en-US" sz="3600" dirty="0" smtClean="0"/>
              <a:t>Utah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71" y="2441593"/>
            <a:ext cx="3757832" cy="37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7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688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Bellwork- Lesson 8: Copy </vt:lpstr>
      <vt:lpstr>Federalism Foldable </vt:lpstr>
      <vt:lpstr>House and Senate Leadership</vt:lpstr>
      <vt:lpstr>Speaker of the House</vt:lpstr>
      <vt:lpstr>Speaker of the House</vt:lpstr>
      <vt:lpstr>President of the Senate</vt:lpstr>
      <vt:lpstr>President of the Senate</vt:lpstr>
      <vt:lpstr>President pro tem of the Senate</vt:lpstr>
      <vt:lpstr>President pro tem of the Senate</vt:lpstr>
      <vt:lpstr>Majority Leader of the House and Senate</vt:lpstr>
      <vt:lpstr>Majority Leader of the House and Senate</vt:lpstr>
      <vt:lpstr>Minority Leader of the House and Senate</vt:lpstr>
      <vt:lpstr>Minority Leader of the House and Senate</vt:lpstr>
      <vt:lpstr>Majority Whip of the House and Senate</vt:lpstr>
      <vt:lpstr>Majority Whip of the Senate</vt:lpstr>
      <vt:lpstr>Minority Whip of the House and Senate</vt:lpstr>
      <vt:lpstr>Minority Whip of the Senate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Kenney, Lauren</dc:creator>
  <cp:lastModifiedBy>Kenney, Christine</cp:lastModifiedBy>
  <cp:revision>15</cp:revision>
  <dcterms:created xsi:type="dcterms:W3CDTF">2018-02-14T00:33:23Z</dcterms:created>
  <dcterms:modified xsi:type="dcterms:W3CDTF">2018-02-14T05:12:52Z</dcterms:modified>
</cp:coreProperties>
</file>