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70" r:id="rId7"/>
    <p:sldId id="271" r:id="rId8"/>
    <p:sldId id="260" r:id="rId9"/>
    <p:sldId id="261" r:id="rId10"/>
    <p:sldId id="269" r:id="rId11"/>
    <p:sldId id="262" r:id="rId12"/>
    <p:sldId id="272" r:id="rId13"/>
    <p:sldId id="263" r:id="rId14"/>
    <p:sldId id="273" r:id="rId15"/>
    <p:sldId id="264" r:id="rId16"/>
    <p:sldId id="265" r:id="rId17"/>
    <p:sldId id="274" r:id="rId18"/>
    <p:sldId id="266" r:id="rId19"/>
    <p:sldId id="267" r:id="rId20"/>
    <p:sldId id="276" r:id="rId21"/>
    <p:sldId id="277" r:id="rId22"/>
    <p:sldId id="279" r:id="rId23"/>
    <p:sldId id="280" r:id="rId24"/>
    <p:sldId id="275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Bellwork</a:t>
            </a:r>
            <a:r>
              <a:rPr lang="en-US" dirty="0" smtClean="0"/>
              <a:t>: Copy into your Composition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7"/>
            <a:ext cx="7298267" cy="3934588"/>
          </a:xfrm>
        </p:spPr>
        <p:txBody>
          <a:bodyPr>
            <a:normAutofit/>
          </a:bodyPr>
          <a:lstStyle/>
          <a:p>
            <a:r>
              <a:rPr lang="en-US" dirty="0" smtClean="0"/>
              <a:t>Primary Source: (also called original source or evidence) is an artifact, a document, diary, Manuscript, autobiography, article, a recording, letter, or any other source of information that was created at the time under study. </a:t>
            </a:r>
          </a:p>
          <a:p>
            <a:pPr lvl="1"/>
            <a:r>
              <a:rPr lang="en-US" sz="2400" dirty="0" smtClean="0"/>
              <a:t>Importance of Primary Sources: These sources provide a window into the past. They are unfiltered access to the record of artistic, social, scientific, and political thought during the period under study.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359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Peace: </a:t>
            </a:r>
            <a:r>
              <a:rPr lang="en-US" dirty="0" smtClean="0"/>
              <a:t>Dove, olive branch, victory sign</a:t>
            </a:r>
          </a:p>
          <a:p>
            <a:r>
              <a:rPr lang="en-US" b="1" u="sng" dirty="0" smtClean="0"/>
              <a:t>United States: </a:t>
            </a:r>
            <a:r>
              <a:rPr lang="en-US" dirty="0" smtClean="0"/>
              <a:t>Uncle Sam, flag, stars and stripes, shield</a:t>
            </a:r>
          </a:p>
          <a:p>
            <a:r>
              <a:rPr lang="en-US" b="1" u="sng" dirty="0" smtClean="0"/>
              <a:t>Democrats: </a:t>
            </a:r>
            <a:r>
              <a:rPr lang="en-US" dirty="0" smtClean="0"/>
              <a:t>Donkey</a:t>
            </a:r>
          </a:p>
          <a:p>
            <a:r>
              <a:rPr lang="en-US" b="1" u="sng" dirty="0" smtClean="0"/>
              <a:t>Republicans: </a:t>
            </a:r>
            <a:r>
              <a:rPr lang="en-US" dirty="0" smtClean="0"/>
              <a:t>Elephant</a:t>
            </a:r>
          </a:p>
          <a:p>
            <a:r>
              <a:rPr lang="en-US" b="1" u="sng" dirty="0" smtClean="0"/>
              <a:t>Death: </a:t>
            </a:r>
            <a:r>
              <a:rPr lang="en-US" dirty="0" smtClean="0"/>
              <a:t>Vulture, skeleton, skull and crossbones, grim reaper</a:t>
            </a:r>
          </a:p>
          <a:p>
            <a:r>
              <a:rPr lang="en-US" b="1" u="sng" dirty="0" smtClean="0"/>
              <a:t>Money</a:t>
            </a:r>
            <a:r>
              <a:rPr lang="en-US" dirty="0" smtClean="0"/>
              <a:t>: Dollar bill, money bags, dollar 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6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Exaggeration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Sometimes cartoonists </a:t>
            </a:r>
            <a:r>
              <a:rPr lang="en-US" sz="2800" b="1" u="sng" dirty="0" smtClean="0"/>
              <a:t>overdo</a:t>
            </a:r>
            <a:r>
              <a:rPr lang="en-US" sz="2800" dirty="0" smtClean="0"/>
              <a:t>, or exaggerate, </a:t>
            </a:r>
            <a:r>
              <a:rPr lang="en-US" sz="2800" b="1" u="sng" dirty="0" smtClean="0"/>
              <a:t>the physical characteristics </a:t>
            </a:r>
            <a:r>
              <a:rPr lang="en-US" sz="2800" dirty="0" smtClean="0"/>
              <a:t>of people or things in order to make a point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Ears, Hat, Nose, Eyes, Hands, Objects etc. </a:t>
            </a:r>
          </a:p>
          <a:p>
            <a:pPr lvl="1">
              <a:lnSpc>
                <a:spcPct val="130000"/>
              </a:lnSpc>
            </a:pPr>
            <a:r>
              <a:rPr lang="en-US" sz="2800" dirty="0" smtClean="0"/>
              <a:t>Known as </a:t>
            </a:r>
            <a:r>
              <a:rPr lang="en-US" sz="2800" b="1" u="sng" dirty="0" smtClean="0"/>
              <a:t>caricature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02298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llege-tuitio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25" r="-11325"/>
          <a:stretch>
            <a:fillRect/>
          </a:stretch>
        </p:blipFill>
        <p:spPr>
          <a:xfrm>
            <a:off x="203200" y="592667"/>
            <a:ext cx="8822267" cy="5537200"/>
          </a:xfrm>
        </p:spPr>
      </p:pic>
    </p:spTree>
    <p:extLst>
      <p:ext uri="{BB962C8B-B14F-4D97-AF65-F5344CB8AC3E}">
        <p14:creationId xmlns:p14="http://schemas.microsoft.com/office/powerpoint/2010/main" val="366100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/>
              <a:t>Cartoonists often </a:t>
            </a:r>
            <a:r>
              <a:rPr lang="en-US" sz="3200" b="1" u="sng" dirty="0" smtClean="0"/>
              <a:t>label </a:t>
            </a:r>
            <a:r>
              <a:rPr lang="en-US" sz="3200" dirty="0" smtClean="0"/>
              <a:t>objects or people to make it </a:t>
            </a:r>
            <a:r>
              <a:rPr lang="en-US" sz="3200" b="1" u="sng" dirty="0" smtClean="0"/>
              <a:t>clear</a:t>
            </a:r>
            <a:r>
              <a:rPr lang="en-US" sz="3200" dirty="0" smtClean="0"/>
              <a:t> exactly what they stand for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893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5-twitter-carto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96" r="-6396"/>
          <a:stretch>
            <a:fillRect/>
          </a:stretch>
        </p:blipFill>
        <p:spPr>
          <a:xfrm>
            <a:off x="440267" y="817582"/>
            <a:ext cx="8178799" cy="5363085"/>
          </a:xfrm>
        </p:spPr>
      </p:pic>
    </p:spTree>
    <p:extLst>
      <p:ext uri="{BB962C8B-B14F-4D97-AF65-F5344CB8AC3E}">
        <p14:creationId xmlns:p14="http://schemas.microsoft.com/office/powerpoint/2010/main" val="317498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An analogy is a </a:t>
            </a:r>
            <a:r>
              <a:rPr lang="en-US" sz="2800" b="1" u="sng" dirty="0" smtClean="0"/>
              <a:t>comparison</a:t>
            </a:r>
            <a:r>
              <a:rPr lang="en-US" sz="2800" dirty="0" smtClean="0"/>
              <a:t> between two </a:t>
            </a:r>
            <a:r>
              <a:rPr lang="en-US" sz="2800" b="1" u="sng" dirty="0" smtClean="0"/>
              <a:t>unlike</a:t>
            </a:r>
            <a:r>
              <a:rPr lang="en-US" sz="2800" dirty="0" smtClean="0"/>
              <a:t> things.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By comparing a </a:t>
            </a:r>
            <a:r>
              <a:rPr lang="en-US" sz="2800" b="1" u="sng" dirty="0" smtClean="0"/>
              <a:t>complex</a:t>
            </a:r>
            <a:r>
              <a:rPr lang="en-US" sz="2800" dirty="0" smtClean="0"/>
              <a:t> issue or situation with a more </a:t>
            </a:r>
            <a:r>
              <a:rPr lang="en-US" sz="2800" b="1" u="sng" dirty="0" smtClean="0"/>
              <a:t>familiar</a:t>
            </a:r>
            <a:r>
              <a:rPr lang="en-US" sz="2800" dirty="0" smtClean="0"/>
              <a:t> one, cartoonists can help their readers see it in a different light.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668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Irony is the </a:t>
            </a:r>
            <a:r>
              <a:rPr lang="en-US" sz="2800" b="1" u="sng" dirty="0" smtClean="0"/>
              <a:t>difference</a:t>
            </a:r>
            <a:r>
              <a:rPr lang="en-US" sz="2800" dirty="0" smtClean="0"/>
              <a:t> between the way things are and the way they are </a:t>
            </a:r>
            <a:r>
              <a:rPr lang="en-US" sz="2800" b="1" u="sng" dirty="0" smtClean="0"/>
              <a:t>expected</a:t>
            </a:r>
            <a:r>
              <a:rPr lang="en-US" sz="2800" dirty="0" smtClean="0"/>
              <a:t> to be. </a:t>
            </a:r>
            <a:r>
              <a:rPr lang="en-US" sz="2800" dirty="0"/>
              <a:t>things are and the way things should be</a:t>
            </a:r>
            <a:endParaRPr lang="en-US" sz="2800" dirty="0" smtClean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48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Hysteria-56a74cbe5f9b58b7d0e8cf6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7" r="-3817"/>
          <a:stretch>
            <a:fillRect/>
          </a:stretch>
        </p:blipFill>
        <p:spPr>
          <a:xfrm>
            <a:off x="762000" y="694266"/>
            <a:ext cx="7478629" cy="5452533"/>
          </a:xfrm>
        </p:spPr>
      </p:pic>
    </p:spTree>
    <p:extLst>
      <p:ext uri="{BB962C8B-B14F-4D97-AF65-F5344CB8AC3E}">
        <p14:creationId xmlns:p14="http://schemas.microsoft.com/office/powerpoint/2010/main" val="955559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4267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/>
              <a:t>Political Cartoonists express their </a:t>
            </a:r>
            <a:r>
              <a:rPr lang="en-US" sz="2600" b="1" u="sng" dirty="0" smtClean="0"/>
              <a:t>opinion</a:t>
            </a:r>
            <a:r>
              <a:rPr lang="en-US" sz="2600" dirty="0" smtClean="0"/>
              <a:t>, or point of view, of a </a:t>
            </a:r>
            <a:r>
              <a:rPr lang="en-US" sz="2600" b="1" u="sng" dirty="0" smtClean="0"/>
              <a:t>certain topic</a:t>
            </a:r>
            <a:r>
              <a:rPr lang="en-US" sz="2600" dirty="0" smtClean="0"/>
              <a:t>. It is important to keep in mind what the artist is trying to say with their cartoon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Knowing </a:t>
            </a:r>
            <a:r>
              <a:rPr lang="en-US" sz="2600" b="1" u="sng" dirty="0" smtClean="0"/>
              <a:t>background</a:t>
            </a:r>
            <a:r>
              <a:rPr lang="en-US" sz="2600" dirty="0" smtClean="0"/>
              <a:t> information is important to understanding the cartoon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Use the 5 </a:t>
            </a:r>
            <a:r>
              <a:rPr lang="en-US" sz="2600" b="1" u="sng" dirty="0" smtClean="0"/>
              <a:t>characteristics</a:t>
            </a:r>
            <a:r>
              <a:rPr lang="en-US" sz="2600" dirty="0" smtClean="0"/>
              <a:t> to understand the point of view!!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6308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-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2" r="-6452"/>
          <a:stretch>
            <a:fillRect/>
          </a:stretch>
        </p:blipFill>
        <p:spPr>
          <a:xfrm>
            <a:off x="474133" y="817582"/>
            <a:ext cx="8246533" cy="5193751"/>
          </a:xfrm>
        </p:spPr>
      </p:pic>
    </p:spTree>
    <p:extLst>
      <p:ext uri="{BB962C8B-B14F-4D97-AF65-F5344CB8AC3E}">
        <p14:creationId xmlns:p14="http://schemas.microsoft.com/office/powerpoint/2010/main" val="94427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911" y="880890"/>
            <a:ext cx="5723468" cy="1828090"/>
          </a:xfrm>
        </p:spPr>
        <p:txBody>
          <a:bodyPr/>
          <a:lstStyle/>
          <a:p>
            <a:r>
              <a:rPr lang="en-US" dirty="0" smtClean="0"/>
              <a:t>Political Cartoons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11" y="2708980"/>
            <a:ext cx="5723468" cy="28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71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bert-mino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01" t="1" r="-42857" b="-1938"/>
          <a:stretch/>
        </p:blipFill>
        <p:spPr>
          <a:xfrm>
            <a:off x="-846138" y="817583"/>
            <a:ext cx="12326938" cy="5346150"/>
          </a:xfrm>
        </p:spPr>
      </p:pic>
    </p:spTree>
    <p:extLst>
      <p:ext uri="{BB962C8B-B14F-4D97-AF65-F5344CB8AC3E}">
        <p14:creationId xmlns:p14="http://schemas.microsoft.com/office/powerpoint/2010/main" val="85025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omas-na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62" r="-11462"/>
          <a:stretch>
            <a:fillRect/>
          </a:stretch>
        </p:blipFill>
        <p:spPr>
          <a:xfrm>
            <a:off x="169334" y="817582"/>
            <a:ext cx="8974666" cy="5346151"/>
          </a:xfrm>
        </p:spPr>
      </p:pic>
    </p:spTree>
    <p:extLst>
      <p:ext uri="{BB962C8B-B14F-4D97-AF65-F5344CB8AC3E}">
        <p14:creationId xmlns:p14="http://schemas.microsoft.com/office/powerpoint/2010/main" val="1381547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martPhone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50" r="-12950"/>
          <a:stretch>
            <a:fillRect/>
          </a:stretch>
        </p:blipFill>
        <p:spPr>
          <a:xfrm>
            <a:off x="0" y="660400"/>
            <a:ext cx="9144000" cy="5452533"/>
          </a:xfrm>
        </p:spPr>
      </p:pic>
    </p:spTree>
    <p:extLst>
      <p:ext uri="{BB962C8B-B14F-4D97-AF65-F5344CB8AC3E}">
        <p14:creationId xmlns:p14="http://schemas.microsoft.com/office/powerpoint/2010/main" val="2855824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rming_bags-56a745795f9b58b7d0e8751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14" r="-12414"/>
          <a:stretch>
            <a:fillRect/>
          </a:stretch>
        </p:blipFill>
        <p:spPr>
          <a:xfrm>
            <a:off x="169333" y="817582"/>
            <a:ext cx="8974667" cy="5278418"/>
          </a:xfrm>
        </p:spPr>
      </p:pic>
    </p:spTree>
    <p:extLst>
      <p:ext uri="{BB962C8B-B14F-4D97-AF65-F5344CB8AC3E}">
        <p14:creationId xmlns:p14="http://schemas.microsoft.com/office/powerpoint/2010/main" val="351221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Mydeg1Qe97WmRAgaqAUx9Fo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50" r="-14650"/>
          <a:stretch>
            <a:fillRect/>
          </a:stretch>
        </p:blipFill>
        <p:spPr>
          <a:xfrm>
            <a:off x="148448" y="817582"/>
            <a:ext cx="8995552" cy="5261485"/>
          </a:xfrm>
        </p:spPr>
      </p:pic>
    </p:spTree>
    <p:extLst>
      <p:ext uri="{BB962C8B-B14F-4D97-AF65-F5344CB8AC3E}">
        <p14:creationId xmlns:p14="http://schemas.microsoft.com/office/powerpoint/2010/main" val="3800564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22174382_6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8" b="-1698"/>
          <a:stretch>
            <a:fillRect/>
          </a:stretch>
        </p:blipFill>
        <p:spPr>
          <a:xfrm>
            <a:off x="890690" y="692810"/>
            <a:ext cx="7455401" cy="5460007"/>
          </a:xfrm>
        </p:spPr>
      </p:pic>
    </p:spTree>
    <p:extLst>
      <p:ext uri="{BB962C8B-B14F-4D97-AF65-F5344CB8AC3E}">
        <p14:creationId xmlns:p14="http://schemas.microsoft.com/office/powerpoint/2010/main" val="262539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end of this lesson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Students will be able to analyze the meaning and point of view of political cartoons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Students will understand the importance of political cartoons in a democracy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733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28115"/>
            <a:ext cx="6965245" cy="1202485"/>
          </a:xfrm>
        </p:spPr>
        <p:txBody>
          <a:bodyPr/>
          <a:lstStyle/>
          <a:p>
            <a:r>
              <a:rPr lang="en-US" dirty="0" smtClean="0"/>
              <a:t>What is a viewpoint?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11867"/>
            <a:ext cx="6196405" cy="435186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/>
              <a:t>A </a:t>
            </a:r>
            <a:r>
              <a:rPr lang="en-US" sz="2600" b="1" u="sng" dirty="0" smtClean="0"/>
              <a:t>point of view </a:t>
            </a:r>
            <a:r>
              <a:rPr lang="en-US" sz="2600" dirty="0" smtClean="0"/>
              <a:t>is a judgment or an idea that someone or a group or people hold on </a:t>
            </a:r>
            <a:r>
              <a:rPr lang="en-US" sz="2600" b="1" u="sng" dirty="0" smtClean="0"/>
              <a:t>an issue</a:t>
            </a:r>
            <a:r>
              <a:rPr lang="en-US" sz="2600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Some issues have very </a:t>
            </a:r>
            <a:r>
              <a:rPr lang="en-US" sz="2600" b="1" u="sng" dirty="0" smtClean="0"/>
              <a:t>divided</a:t>
            </a:r>
            <a:r>
              <a:rPr lang="en-US" sz="2600" dirty="0" smtClean="0"/>
              <a:t> viewpoints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Taxes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War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State vs. Federal government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Can you name any divided issues we have recently discussed in class?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0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Poltical</a:t>
            </a:r>
            <a:r>
              <a:rPr lang="en-US" dirty="0" smtClean="0"/>
              <a:t> Cartoons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3532293" cy="40444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u="sng" dirty="0"/>
              <a:t>C</a:t>
            </a:r>
            <a:r>
              <a:rPr lang="en-US" b="1" u="sng" dirty="0" smtClean="0"/>
              <a:t>ommentary</a:t>
            </a:r>
            <a:r>
              <a:rPr lang="en-US" dirty="0" smtClean="0"/>
              <a:t> on current world events in the form of </a:t>
            </a:r>
            <a:r>
              <a:rPr lang="en-US" b="1" u="sng" dirty="0" smtClean="0"/>
              <a:t>art</a:t>
            </a:r>
          </a:p>
          <a:p>
            <a:pPr lvl="1">
              <a:lnSpc>
                <a:spcPct val="110000"/>
              </a:lnSpc>
            </a:pPr>
            <a:r>
              <a:rPr lang="en-US" sz="2400" b="1" u="sng" dirty="0"/>
              <a:t>P</a:t>
            </a:r>
            <a:r>
              <a:rPr lang="en-US" sz="2400" b="1" u="sng" dirty="0" smtClean="0"/>
              <a:t>olitical</a:t>
            </a:r>
            <a:r>
              <a:rPr lang="en-US" sz="2400" dirty="0" smtClean="0"/>
              <a:t>, </a:t>
            </a:r>
            <a:r>
              <a:rPr lang="en-US" sz="2400" b="1" u="sng" dirty="0" smtClean="0"/>
              <a:t>economic</a:t>
            </a:r>
            <a:r>
              <a:rPr lang="en-US" sz="2400" dirty="0" smtClean="0"/>
              <a:t>, or </a:t>
            </a:r>
            <a:r>
              <a:rPr lang="en-US" sz="2400" b="1" u="sng" dirty="0" smtClean="0"/>
              <a:t>social</a:t>
            </a:r>
            <a:r>
              <a:rPr lang="en-US" sz="2400" dirty="0" smtClean="0"/>
              <a:t> issues.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Makes use of humor, symbolism, historical events, and caricature.</a:t>
            </a:r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3" y="2020067"/>
            <a:ext cx="3276600" cy="41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1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Rise of Political Cartoons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Modern American political cartoons have been around since the </a:t>
            </a:r>
            <a:r>
              <a:rPr lang="en-US" sz="2600" b="1" u="sng" dirty="0" smtClean="0"/>
              <a:t>nineteenth century</a:t>
            </a:r>
            <a:r>
              <a:rPr lang="en-US" sz="2600" dirty="0" smtClean="0"/>
              <a:t>. </a:t>
            </a:r>
          </a:p>
          <a:p>
            <a:r>
              <a:rPr lang="en-US" sz="2600" dirty="0" smtClean="0"/>
              <a:t>The increase in </a:t>
            </a:r>
            <a:r>
              <a:rPr lang="en-US" sz="2600" b="1" u="sng" dirty="0" smtClean="0"/>
              <a:t>newspapers</a:t>
            </a:r>
            <a:r>
              <a:rPr lang="en-US" sz="2600" dirty="0" smtClean="0"/>
              <a:t> and magazine circulation in the 1800’s cultivated the environment for the rise and use of </a:t>
            </a:r>
            <a:r>
              <a:rPr lang="en-US" sz="2600" b="1" u="sng" dirty="0" err="1" smtClean="0"/>
              <a:t>politcal</a:t>
            </a:r>
            <a:r>
              <a:rPr lang="en-US" sz="2600" dirty="0" smtClean="0"/>
              <a:t> cartoons</a:t>
            </a:r>
          </a:p>
          <a:p>
            <a:r>
              <a:rPr lang="en-US" sz="2600" dirty="0" smtClean="0"/>
              <a:t>Famous </a:t>
            </a:r>
            <a:r>
              <a:rPr lang="en-US" sz="2600" b="1" u="sng" dirty="0" smtClean="0"/>
              <a:t>cartoonists</a:t>
            </a:r>
            <a:r>
              <a:rPr lang="en-US" sz="2600" dirty="0" smtClean="0"/>
              <a:t>: Thomas Nast, A.J. </a:t>
            </a:r>
            <a:r>
              <a:rPr lang="en-US" sz="2600" dirty="0" err="1" smtClean="0"/>
              <a:t>Volck</a:t>
            </a:r>
            <a:r>
              <a:rPr lang="en-US" sz="2600" dirty="0" smtClean="0"/>
              <a:t>, and Joseph </a:t>
            </a:r>
            <a:r>
              <a:rPr lang="en-US" sz="2600" dirty="0" err="1" smtClean="0"/>
              <a:t>Keppler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7207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the audience?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Political cartoons allow an artist to </a:t>
            </a:r>
            <a:r>
              <a:rPr lang="en-US" sz="2800" b="1" u="sng" dirty="0" smtClean="0"/>
              <a:t>express </a:t>
            </a:r>
            <a:r>
              <a:rPr lang="en-US" sz="2800" dirty="0" smtClean="0"/>
              <a:t>the viewpoint to anyone, including those who can not read. 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Communicated </a:t>
            </a:r>
            <a:r>
              <a:rPr lang="en-US" sz="2800" b="1" u="sng" dirty="0" smtClean="0"/>
              <a:t>powerful ideas </a:t>
            </a:r>
            <a:r>
              <a:rPr lang="en-US" sz="2800" dirty="0" smtClean="0"/>
              <a:t>in a </a:t>
            </a:r>
            <a:r>
              <a:rPr lang="en-US" sz="2800" b="1" u="sng" dirty="0" smtClean="0"/>
              <a:t>humorous</a:t>
            </a:r>
            <a:r>
              <a:rPr lang="en-US" sz="2800" dirty="0" smtClean="0"/>
              <a:t> and </a:t>
            </a:r>
            <a:r>
              <a:rPr lang="en-US" sz="2800" b="1" u="sng" dirty="0" smtClean="0"/>
              <a:t>enlightened</a:t>
            </a:r>
            <a:r>
              <a:rPr lang="en-US" sz="2800" dirty="0" smtClean="0"/>
              <a:t> manner.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278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Political Cartoons- Five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2990427" cy="36038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Symbolism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Exaggeration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Labeling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Analogy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Irony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237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Cartoonists use </a:t>
            </a:r>
            <a:r>
              <a:rPr lang="en-US" sz="2800" b="1" u="sng" dirty="0" smtClean="0"/>
              <a:t>simple objects</a:t>
            </a:r>
            <a:r>
              <a:rPr lang="en-US" sz="2800" dirty="0" smtClean="0"/>
              <a:t>, or symbols, to stand for larger concepts or ideas</a:t>
            </a:r>
            <a:endParaRPr lang="en-US" sz="2800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67" y="3471332"/>
            <a:ext cx="2844800" cy="2715684"/>
          </a:xfrm>
          <a:prstGeom prst="rect">
            <a:avLst/>
          </a:prstGeom>
        </p:spPr>
      </p:pic>
      <p:pic>
        <p:nvPicPr>
          <p:cNvPr id="5" name="Picture 4" descr="Screen Shot 2018-01-21 at 3.41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7" y="3471332"/>
            <a:ext cx="4419600" cy="27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65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1350</TotalTime>
  <Words>546</Words>
  <Application>Microsoft Office PowerPoint</Application>
  <PresentationFormat>On-screen Show (4:3)</PresentationFormat>
  <Paragraphs>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Brush Script MT</vt:lpstr>
      <vt:lpstr>Constantia</vt:lpstr>
      <vt:lpstr>Franklin Gothic Book</vt:lpstr>
      <vt:lpstr>Mangal</vt:lpstr>
      <vt:lpstr>Rage Italic</vt:lpstr>
      <vt:lpstr>Pushpin</vt:lpstr>
      <vt:lpstr>Bellwork: Copy into your Composition Book</vt:lpstr>
      <vt:lpstr>Political Cartoons</vt:lpstr>
      <vt:lpstr>By the end of this lesson…</vt:lpstr>
      <vt:lpstr>What is a viewpoint?</vt:lpstr>
      <vt:lpstr>Poltical Cartoons</vt:lpstr>
      <vt:lpstr>The Rise of Political Cartoons</vt:lpstr>
      <vt:lpstr>Who’s the audience?</vt:lpstr>
      <vt:lpstr>Political Cartoons- Five Characteristics</vt:lpstr>
      <vt:lpstr>Symbolism</vt:lpstr>
      <vt:lpstr>Examples of Symbols</vt:lpstr>
      <vt:lpstr>Exaggeration</vt:lpstr>
      <vt:lpstr>PowerPoint Presentation</vt:lpstr>
      <vt:lpstr>Labeling</vt:lpstr>
      <vt:lpstr>PowerPoint Presentation</vt:lpstr>
      <vt:lpstr>Analogy</vt:lpstr>
      <vt:lpstr>Irony</vt:lpstr>
      <vt:lpstr>PowerPoint Presentation</vt:lpstr>
      <vt:lpstr>Point of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Kenney</dc:creator>
  <cp:lastModifiedBy>Nelson, Crystal D.</cp:lastModifiedBy>
  <cp:revision>11</cp:revision>
  <dcterms:created xsi:type="dcterms:W3CDTF">2018-01-20T22:24:21Z</dcterms:created>
  <dcterms:modified xsi:type="dcterms:W3CDTF">2018-01-21T22:56:42Z</dcterms:modified>
</cp:coreProperties>
</file>