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7" r:id="rId2"/>
    <p:sldId id="256" r:id="rId3"/>
    <p:sldId id="259" r:id="rId4"/>
    <p:sldId id="260" r:id="rId5"/>
    <p:sldId id="275" r:id="rId6"/>
    <p:sldId id="276" r:id="rId7"/>
    <p:sldId id="278" r:id="rId8"/>
    <p:sldId id="261" r:id="rId9"/>
    <p:sldId id="277" r:id="rId10"/>
    <p:sldId id="262" r:id="rId11"/>
    <p:sldId id="263" r:id="rId12"/>
    <p:sldId id="264" r:id="rId13"/>
    <p:sldId id="266" r:id="rId14"/>
    <p:sldId id="279" r:id="rId15"/>
    <p:sldId id="269" r:id="rId16"/>
    <p:sldId id="280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82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93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586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4680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152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09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300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403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5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9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4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96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9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5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1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2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76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Good Morning!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Please grab your composition book from the front of the room.</a:t>
            </a:r>
          </a:p>
          <a:p>
            <a:pPr lvl="1"/>
            <a:r>
              <a:rPr lang="en-US" sz="3200" dirty="0" smtClean="0"/>
              <a:t>If you still have not turned in your composition book give it to Ms. Kenney</a:t>
            </a:r>
          </a:p>
          <a:p>
            <a:r>
              <a:rPr lang="en-US" sz="3200" dirty="0" smtClean="0"/>
              <a:t>Begin working on the “Your Local Government” worksheet that you picked up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4532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Legislatures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Just like the United State’s House of Representatives and Senate</a:t>
            </a:r>
          </a:p>
          <a:p>
            <a:r>
              <a:rPr lang="en-US" sz="2800" dirty="0" smtClean="0"/>
              <a:t>States allow citizens to elect </a:t>
            </a:r>
            <a:r>
              <a:rPr lang="en-US" sz="2800" b="1" dirty="0" smtClean="0">
                <a:solidFill>
                  <a:srgbClr val="FFFF00"/>
                </a:solidFill>
              </a:rPr>
              <a:t>representatives</a:t>
            </a:r>
            <a:r>
              <a:rPr lang="en-US" sz="2800" dirty="0" smtClean="0"/>
              <a:t> for their state government</a:t>
            </a:r>
          </a:p>
          <a:p>
            <a:r>
              <a:rPr lang="en-US" sz="2800" dirty="0" smtClean="0"/>
              <a:t>This elected representative will </a:t>
            </a:r>
            <a:r>
              <a:rPr lang="en-US" sz="2800" b="1" dirty="0" smtClean="0">
                <a:solidFill>
                  <a:srgbClr val="FFFF00"/>
                </a:solidFill>
              </a:rPr>
              <a:t>vote</a:t>
            </a:r>
            <a:r>
              <a:rPr lang="en-US" sz="2800" dirty="0" smtClean="0"/>
              <a:t> on and </a:t>
            </a:r>
            <a:r>
              <a:rPr lang="en-US" sz="2800" b="1" dirty="0" smtClean="0">
                <a:solidFill>
                  <a:srgbClr val="FFFF00"/>
                </a:solidFill>
              </a:rPr>
              <a:t>pass</a:t>
            </a:r>
            <a:r>
              <a:rPr lang="en-US" sz="2800" dirty="0" smtClean="0"/>
              <a:t> state laws and legislation.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424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Judicial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can recall from the Judicial </a:t>
            </a:r>
            <a:r>
              <a:rPr lang="en-US" dirty="0" smtClean="0"/>
              <a:t>Branch… </a:t>
            </a:r>
            <a:r>
              <a:rPr lang="en-US" dirty="0" smtClean="0"/>
              <a:t>Florida has its </a:t>
            </a:r>
            <a:r>
              <a:rPr lang="en-US" b="1" dirty="0" smtClean="0">
                <a:solidFill>
                  <a:srgbClr val="FFFF00"/>
                </a:solidFill>
              </a:rPr>
              <a:t>own</a:t>
            </a:r>
            <a:r>
              <a:rPr lang="en-US" dirty="0" smtClean="0"/>
              <a:t> state Court System which </a:t>
            </a:r>
            <a:r>
              <a:rPr lang="en-US" b="1" dirty="0" smtClean="0">
                <a:solidFill>
                  <a:srgbClr val="FFFF00"/>
                </a:solidFill>
              </a:rPr>
              <a:t>includes</a:t>
            </a:r>
          </a:p>
          <a:p>
            <a:pPr lvl="1"/>
            <a:r>
              <a:rPr lang="en-US" dirty="0" smtClean="0"/>
              <a:t>Florida </a:t>
            </a:r>
            <a:r>
              <a:rPr lang="en-US" b="1" dirty="0" smtClean="0">
                <a:solidFill>
                  <a:srgbClr val="FFFF00"/>
                </a:solidFill>
              </a:rPr>
              <a:t>Supreme</a:t>
            </a:r>
            <a:r>
              <a:rPr lang="en-US" dirty="0" smtClean="0"/>
              <a:t> Court</a:t>
            </a:r>
          </a:p>
          <a:p>
            <a:pPr lvl="1"/>
            <a:r>
              <a:rPr lang="en-US" dirty="0" smtClean="0"/>
              <a:t>Florida District Court of </a:t>
            </a:r>
            <a:r>
              <a:rPr lang="en-US" b="1" dirty="0" smtClean="0">
                <a:solidFill>
                  <a:srgbClr val="FFFF00"/>
                </a:solidFill>
              </a:rPr>
              <a:t>Appeals</a:t>
            </a:r>
          </a:p>
          <a:p>
            <a:pPr lvl="1"/>
            <a:r>
              <a:rPr lang="en-US" dirty="0" smtClean="0"/>
              <a:t>Florida </a:t>
            </a:r>
            <a:r>
              <a:rPr lang="en-US" b="1" dirty="0" smtClean="0">
                <a:solidFill>
                  <a:srgbClr val="FFFF00"/>
                </a:solidFill>
              </a:rPr>
              <a:t>Circuit</a:t>
            </a:r>
            <a:r>
              <a:rPr lang="en-US" dirty="0" smtClean="0"/>
              <a:t> Court </a:t>
            </a:r>
          </a:p>
          <a:p>
            <a:pPr lvl="1"/>
            <a:r>
              <a:rPr lang="en-US" dirty="0" smtClean="0"/>
              <a:t>Florida </a:t>
            </a:r>
            <a:r>
              <a:rPr lang="en-US" b="1" dirty="0" smtClean="0">
                <a:solidFill>
                  <a:srgbClr val="FFFF00"/>
                </a:solidFill>
              </a:rPr>
              <a:t>County</a:t>
            </a:r>
            <a:r>
              <a:rPr lang="en-US" dirty="0" smtClean="0"/>
              <a:t> Court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32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Sunshine State- Our State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Florida was the </a:t>
            </a:r>
            <a:r>
              <a:rPr lang="en-US" b="1" dirty="0" smtClean="0">
                <a:solidFill>
                  <a:srgbClr val="FFFF00"/>
                </a:solidFill>
              </a:rPr>
              <a:t>27</a:t>
            </a:r>
            <a:r>
              <a:rPr lang="en-US" b="1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/>
              <a:t> state in the United States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Admitted</a:t>
            </a:r>
            <a:r>
              <a:rPr lang="en-US" dirty="0" smtClean="0"/>
              <a:t> on March 3, 1845</a:t>
            </a:r>
          </a:p>
          <a:p>
            <a:r>
              <a:rPr lang="en-US" dirty="0" smtClean="0"/>
              <a:t>The State Capital is </a:t>
            </a:r>
            <a:r>
              <a:rPr lang="en-US" b="1" dirty="0" smtClean="0">
                <a:solidFill>
                  <a:srgbClr val="FFFF00"/>
                </a:solidFill>
              </a:rPr>
              <a:t>Tallahassee</a:t>
            </a:r>
          </a:p>
          <a:p>
            <a:pPr lvl="1"/>
            <a:r>
              <a:rPr lang="en-US" dirty="0" smtClean="0"/>
              <a:t>This is where our state conducts its governing actions </a:t>
            </a:r>
          </a:p>
          <a:p>
            <a:r>
              <a:rPr lang="en-US" dirty="0" smtClean="0"/>
              <a:t>Florida is the </a:t>
            </a:r>
            <a:r>
              <a:rPr lang="en-US" b="1" dirty="0" smtClean="0">
                <a:solidFill>
                  <a:srgbClr val="FFFF00"/>
                </a:solidFill>
              </a:rPr>
              <a:t>4</a:t>
            </a:r>
            <a:r>
              <a:rPr lang="en-US" b="1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/>
              <a:t> most </a:t>
            </a:r>
            <a:r>
              <a:rPr lang="en-US" b="1" dirty="0" smtClean="0">
                <a:solidFill>
                  <a:srgbClr val="FFFF00"/>
                </a:solidFill>
              </a:rPr>
              <a:t>populous</a:t>
            </a:r>
            <a:r>
              <a:rPr lang="en-US" dirty="0" smtClean="0"/>
              <a:t> state </a:t>
            </a:r>
          </a:p>
          <a:p>
            <a:pPr lvl="1"/>
            <a:r>
              <a:rPr lang="en-US" dirty="0" smtClean="0"/>
              <a:t>After California, New York, and Texas</a:t>
            </a:r>
          </a:p>
          <a:p>
            <a:r>
              <a:rPr lang="en-US" dirty="0" smtClean="0"/>
              <a:t>Florida’s major </a:t>
            </a:r>
            <a:r>
              <a:rPr lang="en-US" b="1" dirty="0" smtClean="0">
                <a:solidFill>
                  <a:srgbClr val="FFFF00"/>
                </a:solidFill>
              </a:rPr>
              <a:t>industries</a:t>
            </a:r>
            <a:r>
              <a:rPr lang="en-US" dirty="0" smtClean="0"/>
              <a:t> are tourism and agriculture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091" y="2097089"/>
            <a:ext cx="3131320" cy="321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01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Governor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Rick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Scott</a:t>
            </a:r>
            <a:r>
              <a:rPr lang="en-US" dirty="0" smtClean="0"/>
              <a:t> </a:t>
            </a:r>
          </a:p>
          <a:p>
            <a:r>
              <a:rPr lang="en-US" dirty="0" smtClean="0"/>
              <a:t>Elected in </a:t>
            </a:r>
            <a:r>
              <a:rPr lang="en-US" b="1" dirty="0" smtClean="0">
                <a:solidFill>
                  <a:srgbClr val="FFFF00"/>
                </a:solidFill>
              </a:rPr>
              <a:t>2010</a:t>
            </a:r>
          </a:p>
          <a:p>
            <a:r>
              <a:rPr lang="en-US" dirty="0" smtClean="0"/>
              <a:t>Republican </a:t>
            </a:r>
          </a:p>
          <a:p>
            <a:r>
              <a:rPr lang="en-US" dirty="0" smtClean="0"/>
              <a:t>Veteran later Businessman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016" y="1870663"/>
            <a:ext cx="3214281" cy="321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30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Legislative Branch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>
                <a:solidFill>
                  <a:prstClr val="white"/>
                </a:solidFill>
              </a:rPr>
              <a:t>Florida’s Legislature is divided into </a:t>
            </a:r>
            <a:r>
              <a:rPr lang="en-US" sz="3200" b="1" dirty="0">
                <a:solidFill>
                  <a:srgbClr val="FFFF00"/>
                </a:solidFill>
              </a:rPr>
              <a:t>two</a:t>
            </a:r>
            <a:r>
              <a:rPr lang="en-US" sz="3200" dirty="0">
                <a:solidFill>
                  <a:prstClr val="white"/>
                </a:solidFill>
              </a:rPr>
              <a:t> houses</a:t>
            </a:r>
          </a:p>
          <a:p>
            <a:pPr lvl="1"/>
            <a:r>
              <a:rPr lang="en-US" sz="3200" dirty="0">
                <a:solidFill>
                  <a:prstClr val="white"/>
                </a:solidFill>
              </a:rPr>
              <a:t>House of Representatives</a:t>
            </a:r>
          </a:p>
          <a:p>
            <a:pPr lvl="2"/>
            <a:r>
              <a:rPr lang="en-US" sz="3200" b="1" dirty="0">
                <a:solidFill>
                  <a:srgbClr val="FFFF00"/>
                </a:solidFill>
              </a:rPr>
              <a:t>120</a:t>
            </a:r>
            <a:r>
              <a:rPr lang="en-US" sz="3200" dirty="0">
                <a:solidFill>
                  <a:prstClr val="white"/>
                </a:solidFill>
              </a:rPr>
              <a:t> members</a:t>
            </a:r>
          </a:p>
          <a:p>
            <a:pPr lvl="1"/>
            <a:r>
              <a:rPr lang="en-US" sz="3200" dirty="0">
                <a:solidFill>
                  <a:prstClr val="white"/>
                </a:solidFill>
              </a:rPr>
              <a:t>Senate</a:t>
            </a:r>
          </a:p>
          <a:p>
            <a:pPr lvl="2"/>
            <a:r>
              <a:rPr lang="en-US" sz="3200" b="1" dirty="0">
                <a:solidFill>
                  <a:srgbClr val="FFFF00"/>
                </a:solidFill>
              </a:rPr>
              <a:t>40</a:t>
            </a:r>
            <a:r>
              <a:rPr lang="en-US" sz="3200" dirty="0">
                <a:solidFill>
                  <a:prstClr val="white"/>
                </a:solidFill>
              </a:rPr>
              <a:t> Senators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033" y="3201897"/>
            <a:ext cx="204787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07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 Government- Polk County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52338"/>
            <a:ext cx="9905999" cy="4796588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Florida is divided into </a:t>
            </a:r>
            <a:r>
              <a:rPr lang="en-US" sz="3600" b="1" dirty="0">
                <a:solidFill>
                  <a:srgbClr val="FFFF00"/>
                </a:solidFill>
              </a:rPr>
              <a:t>67</a:t>
            </a:r>
            <a:r>
              <a:rPr lang="en-US" sz="3600" dirty="0"/>
              <a:t> counties. </a:t>
            </a:r>
            <a:endParaRPr lang="en-US" sz="3600" dirty="0" smtClean="0"/>
          </a:p>
          <a:p>
            <a:r>
              <a:rPr lang="en-US" sz="3600" dirty="0" smtClean="0"/>
              <a:t>People </a:t>
            </a:r>
            <a:r>
              <a:rPr lang="en-US" sz="3600" dirty="0"/>
              <a:t>living in each county </a:t>
            </a:r>
            <a:r>
              <a:rPr lang="en-US" sz="3600" b="1" dirty="0">
                <a:solidFill>
                  <a:srgbClr val="FFFF00"/>
                </a:solidFill>
              </a:rPr>
              <a:t>elect</a:t>
            </a:r>
            <a:r>
              <a:rPr lang="en-US" sz="3600" dirty="0"/>
              <a:t> a board of commissioners to make the </a:t>
            </a:r>
            <a:r>
              <a:rPr lang="en-US" sz="3600" b="1" dirty="0">
                <a:solidFill>
                  <a:srgbClr val="FFFF00"/>
                </a:solidFill>
              </a:rPr>
              <a:t>laws</a:t>
            </a:r>
            <a:r>
              <a:rPr lang="en-US" sz="3600" dirty="0"/>
              <a:t> for their county and to run county government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Counties have </a:t>
            </a:r>
            <a:r>
              <a:rPr lang="en-US" sz="3600" b="1" dirty="0">
                <a:solidFill>
                  <a:srgbClr val="FFFF00"/>
                </a:solidFill>
              </a:rPr>
              <a:t>elected</a:t>
            </a:r>
            <a:r>
              <a:rPr lang="en-US" sz="3600" dirty="0"/>
              <a:t> </a:t>
            </a:r>
            <a:r>
              <a:rPr lang="en-US" sz="3600" dirty="0"/>
              <a:t>J</a:t>
            </a:r>
            <a:r>
              <a:rPr lang="en-US" sz="3600" dirty="0" smtClean="0"/>
              <a:t>obs </a:t>
            </a:r>
            <a:r>
              <a:rPr lang="en-US" sz="3600" dirty="0" smtClean="0"/>
              <a:t>like the </a:t>
            </a:r>
            <a:r>
              <a:rPr lang="en-US" sz="3600" b="1" dirty="0">
                <a:solidFill>
                  <a:srgbClr val="FFFF00"/>
                </a:solidFill>
              </a:rPr>
              <a:t>sheriff</a:t>
            </a:r>
            <a:r>
              <a:rPr lang="en-US" sz="3600" dirty="0"/>
              <a:t>, tax collector, supervisor of elections, and county </a:t>
            </a:r>
            <a:r>
              <a:rPr lang="en-US" sz="3600" b="1" dirty="0" smtClean="0">
                <a:solidFill>
                  <a:srgbClr val="FFFF00"/>
                </a:solidFill>
              </a:rPr>
              <a:t>Judges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44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23999"/>
            <a:ext cx="9905999" cy="4267201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>
                <a:solidFill>
                  <a:prstClr val="white"/>
                </a:solidFill>
              </a:rPr>
              <a:t>Counties are responsible for land </a:t>
            </a:r>
            <a:r>
              <a:rPr lang="en-US" sz="2800" b="1" dirty="0" smtClean="0">
                <a:solidFill>
                  <a:srgbClr val="FFFF00"/>
                </a:solidFill>
              </a:rPr>
              <a:t>development</a:t>
            </a:r>
            <a:r>
              <a:rPr lang="en-US" sz="2800" dirty="0" smtClean="0">
                <a:solidFill>
                  <a:prstClr val="white"/>
                </a:solidFill>
              </a:rPr>
              <a:t> and roads </a:t>
            </a:r>
          </a:p>
          <a:p>
            <a:pPr lvl="0"/>
            <a:r>
              <a:rPr lang="en-US" sz="2800" dirty="0" smtClean="0">
                <a:solidFill>
                  <a:prstClr val="white"/>
                </a:solidFill>
              </a:rPr>
              <a:t>County </a:t>
            </a:r>
            <a:r>
              <a:rPr lang="en-US" sz="2800" dirty="0">
                <a:solidFill>
                  <a:prstClr val="white"/>
                </a:solidFill>
              </a:rPr>
              <a:t>employees run </a:t>
            </a:r>
            <a:r>
              <a:rPr lang="en-US" sz="2800" b="1" dirty="0">
                <a:solidFill>
                  <a:srgbClr val="FFFF00"/>
                </a:solidFill>
              </a:rPr>
              <a:t>courts</a:t>
            </a:r>
            <a:r>
              <a:rPr lang="en-US" sz="2800" dirty="0">
                <a:solidFill>
                  <a:prstClr val="white"/>
                </a:solidFill>
              </a:rPr>
              <a:t>, prisons, parks, </a:t>
            </a:r>
            <a:r>
              <a:rPr lang="en-US" sz="2800" b="1" dirty="0">
                <a:solidFill>
                  <a:srgbClr val="FFFF00"/>
                </a:solidFill>
              </a:rPr>
              <a:t>libraries</a:t>
            </a:r>
            <a:r>
              <a:rPr lang="en-US" sz="2800" dirty="0">
                <a:solidFill>
                  <a:prstClr val="white"/>
                </a:solidFill>
              </a:rPr>
              <a:t>, and health care services</a:t>
            </a:r>
            <a:r>
              <a:rPr lang="en-US" sz="2800" dirty="0" smtClean="0">
                <a:solidFill>
                  <a:prstClr val="white"/>
                </a:solidFill>
              </a:rPr>
              <a:t>.</a:t>
            </a:r>
          </a:p>
          <a:p>
            <a:pPr lvl="0"/>
            <a:r>
              <a:rPr lang="en-US" sz="2800" dirty="0" smtClean="0">
                <a:solidFill>
                  <a:prstClr val="white"/>
                </a:solidFill>
              </a:rPr>
              <a:t> </a:t>
            </a:r>
            <a:r>
              <a:rPr lang="en-US" sz="2800" dirty="0">
                <a:solidFill>
                  <a:prstClr val="white"/>
                </a:solidFill>
              </a:rPr>
              <a:t>The county court house contains offices for many of these county workers.</a:t>
            </a:r>
          </a:p>
          <a:p>
            <a:pPr lvl="0"/>
            <a:r>
              <a:rPr lang="en-US" sz="2800" dirty="0">
                <a:solidFill>
                  <a:prstClr val="white"/>
                </a:solidFill>
              </a:rPr>
              <a:t>Each county in Florida has its </a:t>
            </a:r>
            <a:r>
              <a:rPr lang="en-US" sz="2800" b="1" dirty="0">
                <a:solidFill>
                  <a:srgbClr val="FFFF00"/>
                </a:solidFill>
              </a:rPr>
              <a:t>own</a:t>
            </a:r>
            <a:r>
              <a:rPr lang="en-US" sz="2800" dirty="0">
                <a:solidFill>
                  <a:prstClr val="white"/>
                </a:solidFill>
              </a:rPr>
              <a:t> school </a:t>
            </a:r>
            <a:r>
              <a:rPr lang="en-US" sz="2800" b="1" dirty="0">
                <a:solidFill>
                  <a:srgbClr val="FFFF00"/>
                </a:solidFill>
              </a:rPr>
              <a:t>district</a:t>
            </a:r>
            <a:r>
              <a:rPr lang="en-US" sz="2800" dirty="0">
                <a:solidFill>
                  <a:prstClr val="white"/>
                </a:solidFill>
              </a:rPr>
              <a:t>. </a:t>
            </a:r>
            <a:endParaRPr lang="en-US" sz="2800" dirty="0" smtClean="0">
              <a:solidFill>
                <a:prstClr val="white"/>
              </a:solidFill>
            </a:endParaRPr>
          </a:p>
          <a:p>
            <a:r>
              <a:rPr lang="en-US" sz="2800" dirty="0" smtClean="0"/>
              <a:t>Which are responsible for coming up with county school policies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314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Municipal Government- City of Bartow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Within counties we have </a:t>
            </a:r>
            <a:r>
              <a:rPr lang="en-US" b="1" dirty="0" smtClean="0">
                <a:solidFill>
                  <a:srgbClr val="FFFF00"/>
                </a:solidFill>
              </a:rPr>
              <a:t>municipal</a:t>
            </a:r>
            <a:r>
              <a:rPr lang="en-US" dirty="0" smtClean="0"/>
              <a:t> governments </a:t>
            </a:r>
          </a:p>
          <a:p>
            <a:pPr lvl="1"/>
            <a:r>
              <a:rPr lang="en-US" dirty="0" smtClean="0"/>
              <a:t>Usually ran by a </a:t>
            </a:r>
            <a:r>
              <a:rPr lang="en-US" b="1" dirty="0" smtClean="0">
                <a:solidFill>
                  <a:srgbClr val="FFFF00"/>
                </a:solidFill>
              </a:rPr>
              <a:t>mayor</a:t>
            </a:r>
            <a:r>
              <a:rPr lang="en-US" dirty="0" smtClean="0"/>
              <a:t> or city council </a:t>
            </a:r>
          </a:p>
          <a:p>
            <a:r>
              <a:rPr lang="en-US" dirty="0" smtClean="0"/>
              <a:t>These deal with city issues</a:t>
            </a:r>
          </a:p>
          <a:p>
            <a:r>
              <a:rPr lang="en-US" dirty="0" smtClean="0"/>
              <a:t>Work with city </a:t>
            </a:r>
            <a:r>
              <a:rPr lang="en-US" b="1" dirty="0" smtClean="0">
                <a:solidFill>
                  <a:srgbClr val="FFFF00"/>
                </a:solidFill>
              </a:rPr>
              <a:t>planning</a:t>
            </a:r>
            <a:r>
              <a:rPr lang="en-US" dirty="0" smtClean="0"/>
              <a:t> and city tourism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Parks</a:t>
            </a:r>
            <a:r>
              <a:rPr lang="en-US" dirty="0" smtClean="0"/>
              <a:t> and recreational activities </a:t>
            </a:r>
          </a:p>
          <a:p>
            <a:r>
              <a:rPr lang="en-US" dirty="0" smtClean="0"/>
              <a:t>Sewer, Water, electricity (can be shared with county)  </a:t>
            </a:r>
          </a:p>
          <a:p>
            <a:r>
              <a:rPr lang="en-US" dirty="0" smtClean="0"/>
              <a:t>Develop </a:t>
            </a:r>
            <a:r>
              <a:rPr lang="en-US" b="1" dirty="0" smtClean="0">
                <a:solidFill>
                  <a:srgbClr val="FFFF00"/>
                </a:solidFill>
              </a:rPr>
              <a:t>police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FF00"/>
                </a:solidFill>
              </a:rPr>
              <a:t>fire</a:t>
            </a:r>
            <a:r>
              <a:rPr lang="en-US" dirty="0" smtClean="0"/>
              <a:t> departments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&amp; Local Governments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Roles, Responsibilities, and Powers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709" y="4037058"/>
            <a:ext cx="5646285" cy="262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7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36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State &amp; Local Governments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Throughout American history we have focused on the </a:t>
            </a:r>
            <a:r>
              <a:rPr lang="en-US" sz="3200" b="1" dirty="0" smtClean="0">
                <a:solidFill>
                  <a:srgbClr val="FFFF00"/>
                </a:solidFill>
              </a:rPr>
              <a:t>importance</a:t>
            </a:r>
            <a:r>
              <a:rPr lang="en-US" sz="3200" dirty="0" smtClean="0"/>
              <a:t> of state and local governments</a:t>
            </a:r>
          </a:p>
          <a:p>
            <a:pPr lvl="1"/>
            <a:r>
              <a:rPr lang="en-US" sz="3200" b="1" dirty="0" smtClean="0">
                <a:solidFill>
                  <a:srgbClr val="FFFF00"/>
                </a:solidFill>
              </a:rPr>
              <a:t>Federalism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Important </a:t>
            </a:r>
            <a:r>
              <a:rPr lang="en-US" sz="3200" b="1" dirty="0" smtClean="0">
                <a:solidFill>
                  <a:srgbClr val="FFFF00"/>
                </a:solidFill>
              </a:rPr>
              <a:t>function</a:t>
            </a:r>
            <a:r>
              <a:rPr lang="en-US" sz="3200" dirty="0" smtClean="0"/>
              <a:t> to our government </a:t>
            </a:r>
          </a:p>
          <a:p>
            <a:pPr lvl="1"/>
            <a:r>
              <a:rPr lang="en-US" sz="3200" dirty="0" smtClean="0"/>
              <a:t>Local </a:t>
            </a:r>
            <a:r>
              <a:rPr lang="en-US" sz="3200" dirty="0"/>
              <a:t>governments can be more </a:t>
            </a:r>
            <a:r>
              <a:rPr lang="en-US" sz="3200" b="1" dirty="0">
                <a:solidFill>
                  <a:srgbClr val="FFFF00"/>
                </a:solidFill>
              </a:rPr>
              <a:t>responsive</a:t>
            </a:r>
            <a:r>
              <a:rPr lang="en-US" sz="3200" dirty="0"/>
              <a:t> to </a:t>
            </a:r>
            <a:r>
              <a:rPr lang="en-US" sz="3200" dirty="0" smtClean="0"/>
              <a:t>citizens.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8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Provide Services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800308"/>
            <a:ext cx="9905999" cy="3541714"/>
          </a:xfrm>
        </p:spPr>
        <p:txBody>
          <a:bodyPr>
            <a:noAutofit/>
          </a:bodyPr>
          <a:lstStyle/>
          <a:p>
            <a:r>
              <a:rPr lang="en-US" sz="3200" dirty="0" smtClean="0"/>
              <a:t>It takes a lot to run a state </a:t>
            </a:r>
          </a:p>
          <a:p>
            <a:r>
              <a:rPr lang="en-US" sz="3200" dirty="0" smtClean="0"/>
              <a:t>People need </a:t>
            </a:r>
          </a:p>
          <a:p>
            <a:pPr lvl="1"/>
            <a:r>
              <a:rPr lang="en-US" sz="3200" b="1" dirty="0" smtClean="0">
                <a:solidFill>
                  <a:srgbClr val="FFFF00"/>
                </a:solidFill>
              </a:rPr>
              <a:t>Education</a:t>
            </a:r>
            <a:r>
              <a:rPr lang="en-US" sz="3200" dirty="0" smtClean="0"/>
              <a:t> </a:t>
            </a:r>
          </a:p>
          <a:p>
            <a:pPr lvl="1"/>
            <a:r>
              <a:rPr lang="en-US" sz="3200" b="1" dirty="0" smtClean="0">
                <a:solidFill>
                  <a:srgbClr val="FFFF00"/>
                </a:solidFill>
              </a:rPr>
              <a:t>Transportation</a:t>
            </a:r>
            <a:r>
              <a:rPr lang="en-US" sz="3200" dirty="0" smtClean="0"/>
              <a:t> that works </a:t>
            </a:r>
          </a:p>
          <a:p>
            <a:pPr lvl="1"/>
            <a:r>
              <a:rPr lang="en-US" sz="3200" b="1" dirty="0" smtClean="0">
                <a:solidFill>
                  <a:srgbClr val="FFFF00"/>
                </a:solidFill>
              </a:rPr>
              <a:t>Police</a:t>
            </a:r>
            <a:r>
              <a:rPr lang="en-US" sz="3200" dirty="0" smtClean="0"/>
              <a:t> and Courts </a:t>
            </a:r>
          </a:p>
          <a:p>
            <a:pPr lvl="1"/>
            <a:r>
              <a:rPr lang="en-US" sz="3200" dirty="0" smtClean="0"/>
              <a:t>Water, </a:t>
            </a:r>
            <a:r>
              <a:rPr lang="en-US" sz="3200" b="1" dirty="0" smtClean="0">
                <a:solidFill>
                  <a:srgbClr val="FFFF00"/>
                </a:solidFill>
              </a:rPr>
              <a:t>electricity</a:t>
            </a:r>
            <a:r>
              <a:rPr lang="en-US" sz="3200" dirty="0" smtClean="0"/>
              <a:t>, someone to collect garbage </a:t>
            </a:r>
          </a:p>
          <a:p>
            <a:pPr lvl="1"/>
            <a:r>
              <a:rPr lang="en-US" sz="3200" dirty="0" smtClean="0"/>
              <a:t>Emergency </a:t>
            </a:r>
            <a:r>
              <a:rPr lang="en-US" sz="3200" b="1" dirty="0" smtClean="0">
                <a:solidFill>
                  <a:srgbClr val="FFFF00"/>
                </a:solidFill>
              </a:rPr>
              <a:t>responders</a:t>
            </a:r>
            <a:r>
              <a:rPr lang="en-US" sz="3200" dirty="0" smtClean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031" y="362440"/>
            <a:ext cx="5004716" cy="434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7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506223"/>
            <a:ext cx="9905998" cy="1478570"/>
          </a:xfrm>
        </p:spPr>
        <p:txBody>
          <a:bodyPr/>
          <a:lstStyle/>
          <a:p>
            <a:r>
              <a:rPr lang="en-US" dirty="0" smtClean="0"/>
              <a:t>States work with the federal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107" y="1984793"/>
            <a:ext cx="10935116" cy="4359860"/>
          </a:xfrm>
        </p:spPr>
        <p:txBody>
          <a:bodyPr>
            <a:normAutofit fontScale="32500" lnSpcReduction="20000"/>
          </a:bodyPr>
          <a:lstStyle/>
          <a:p>
            <a:r>
              <a:rPr lang="en-US" sz="11000" dirty="0" smtClean="0"/>
              <a:t>States work with the </a:t>
            </a:r>
            <a:r>
              <a:rPr lang="en-US" sz="11000" b="1" dirty="0" smtClean="0">
                <a:solidFill>
                  <a:srgbClr val="FFFF00"/>
                </a:solidFill>
              </a:rPr>
              <a:t>Federal</a:t>
            </a:r>
            <a:r>
              <a:rPr lang="en-US" sz="11000" dirty="0" smtClean="0"/>
              <a:t> government</a:t>
            </a:r>
          </a:p>
          <a:p>
            <a:r>
              <a:rPr lang="en-US" sz="11000" dirty="0" smtClean="0"/>
              <a:t>States </a:t>
            </a:r>
            <a:r>
              <a:rPr lang="en-US" sz="11000" b="1" dirty="0" smtClean="0">
                <a:solidFill>
                  <a:srgbClr val="FFFF00"/>
                </a:solidFill>
              </a:rPr>
              <a:t>pass</a:t>
            </a:r>
            <a:r>
              <a:rPr lang="en-US" sz="11000" dirty="0" smtClean="0"/>
              <a:t> laws and they </a:t>
            </a:r>
            <a:r>
              <a:rPr lang="en-US" sz="11000" b="1" dirty="0" smtClean="0">
                <a:solidFill>
                  <a:srgbClr val="FFFF00"/>
                </a:solidFill>
              </a:rPr>
              <a:t>carry</a:t>
            </a:r>
            <a:r>
              <a:rPr lang="en-US" sz="11000" dirty="0" smtClean="0"/>
              <a:t> out laws passed by the Federal government </a:t>
            </a:r>
          </a:p>
          <a:p>
            <a:r>
              <a:rPr lang="en-US" sz="11000" dirty="0" smtClean="0"/>
              <a:t>States are </a:t>
            </a:r>
            <a:r>
              <a:rPr lang="en-US" sz="11000" b="1" dirty="0" smtClean="0">
                <a:solidFill>
                  <a:srgbClr val="FFFF00"/>
                </a:solidFill>
              </a:rPr>
              <a:t>closer</a:t>
            </a:r>
            <a:r>
              <a:rPr lang="en-US" sz="11000" dirty="0" smtClean="0"/>
              <a:t> to their citizens</a:t>
            </a:r>
          </a:p>
          <a:p>
            <a:pPr lvl="1"/>
            <a:r>
              <a:rPr lang="en-US" sz="11000" dirty="0" smtClean="0"/>
              <a:t>This allows states to work </a:t>
            </a:r>
            <a:r>
              <a:rPr lang="en-US" sz="11000" b="1" dirty="0" smtClean="0">
                <a:solidFill>
                  <a:srgbClr val="FFFF00"/>
                </a:solidFill>
              </a:rPr>
              <a:t>directly</a:t>
            </a:r>
            <a:r>
              <a:rPr lang="en-US" sz="11000" dirty="0" smtClean="0"/>
              <a:t> with those involved with, or impacted by a law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8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can respond to unique situations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States and Local governments can </a:t>
            </a:r>
            <a:r>
              <a:rPr lang="en-US" sz="2800" b="1" dirty="0">
                <a:solidFill>
                  <a:srgbClr val="FFFF00"/>
                </a:solidFill>
              </a:rPr>
              <a:t>respond</a:t>
            </a:r>
            <a:r>
              <a:rPr lang="en-US" sz="2800" dirty="0"/>
              <a:t> to unique situations</a:t>
            </a:r>
          </a:p>
          <a:p>
            <a:r>
              <a:rPr lang="en-US" sz="2800" dirty="0"/>
              <a:t>For Example: The </a:t>
            </a:r>
            <a:r>
              <a:rPr lang="en-US" sz="2800" b="1" dirty="0">
                <a:solidFill>
                  <a:srgbClr val="FFFF00"/>
                </a:solidFill>
              </a:rPr>
              <a:t>Pennsylvanian</a:t>
            </a:r>
            <a:r>
              <a:rPr lang="en-US" sz="2800" dirty="0"/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Amish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/>
              <a:t>allowed to set up their own schools that use private </a:t>
            </a:r>
            <a:r>
              <a:rPr lang="en-US" sz="2800" dirty="0" smtClean="0"/>
              <a:t>money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/>
              <a:t>However, unlike most private schools, the Amish are allowed to have teachers without certificates and vastly different length of school year and curriculum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00462"/>
            <a:ext cx="9905999" cy="4732421"/>
          </a:xfrm>
        </p:spPr>
        <p:txBody>
          <a:bodyPr>
            <a:normAutofit/>
          </a:bodyPr>
          <a:lstStyle/>
          <a:p>
            <a:r>
              <a:rPr lang="en-US" dirty="0" smtClean="0"/>
              <a:t>Every state has a </a:t>
            </a:r>
            <a:r>
              <a:rPr lang="en-US" b="1" dirty="0" smtClean="0">
                <a:solidFill>
                  <a:srgbClr val="FFFF00"/>
                </a:solidFill>
              </a:rPr>
              <a:t>leader</a:t>
            </a:r>
            <a:r>
              <a:rPr lang="en-US" dirty="0" smtClean="0"/>
              <a:t> called the governor </a:t>
            </a:r>
          </a:p>
          <a:p>
            <a:r>
              <a:rPr lang="en-US" dirty="0" smtClean="0"/>
              <a:t>State </a:t>
            </a:r>
            <a:r>
              <a:rPr lang="en-US" b="1" dirty="0" smtClean="0">
                <a:solidFill>
                  <a:srgbClr val="FFFF00"/>
                </a:solidFill>
              </a:rPr>
              <a:t>Constitutions</a:t>
            </a:r>
            <a:r>
              <a:rPr lang="en-US" dirty="0" smtClean="0"/>
              <a:t> establish the powers and responsibilities of a governor</a:t>
            </a:r>
          </a:p>
          <a:p>
            <a:r>
              <a:rPr lang="en-US" dirty="0" smtClean="0"/>
              <a:t>Governors </a:t>
            </a:r>
            <a:r>
              <a:rPr lang="en-US" b="1" dirty="0" smtClean="0">
                <a:solidFill>
                  <a:srgbClr val="FFFF00"/>
                </a:solidFill>
              </a:rPr>
              <a:t>mirror</a:t>
            </a:r>
            <a:r>
              <a:rPr lang="en-US" dirty="0" smtClean="0"/>
              <a:t> the responsibilities of a President</a:t>
            </a:r>
          </a:p>
          <a:p>
            <a:pPr lvl="1"/>
            <a:r>
              <a:rPr lang="en-US" dirty="0" smtClean="0"/>
              <a:t>Run the state executive branch, influence state legislature, head of state and state political party, lead state’s National Guard, and serve as a liaison to the National government</a:t>
            </a:r>
          </a:p>
          <a:p>
            <a:r>
              <a:rPr lang="en-US" dirty="0" smtClean="0"/>
              <a:t>Governors have the power to direct work of executive department and agencies, issue executive orders, direct state spending, and pardon people for state crimes.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88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executive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Most states share power down to the local level (counties or cities)</a:t>
            </a:r>
          </a:p>
          <a:p>
            <a:r>
              <a:rPr lang="en-US" sz="3200" dirty="0" smtClean="0"/>
              <a:t>This allows other executive leaders like a </a:t>
            </a:r>
            <a:r>
              <a:rPr lang="en-US" sz="3200" b="1" dirty="0" smtClean="0">
                <a:solidFill>
                  <a:srgbClr val="FFFF00"/>
                </a:solidFill>
              </a:rPr>
              <a:t>mayor</a:t>
            </a:r>
            <a:r>
              <a:rPr lang="en-US" sz="3200" dirty="0" smtClean="0"/>
              <a:t>, an appointed city </a:t>
            </a:r>
            <a:r>
              <a:rPr lang="en-US" sz="3200" b="1" dirty="0" smtClean="0">
                <a:solidFill>
                  <a:srgbClr val="FFFF00"/>
                </a:solidFill>
              </a:rPr>
              <a:t>manager</a:t>
            </a:r>
            <a:r>
              <a:rPr lang="en-US" sz="3200" dirty="0" smtClean="0"/>
              <a:t>, or an elected panel of </a:t>
            </a:r>
            <a:r>
              <a:rPr lang="en-US" sz="3200" b="1" dirty="0" smtClean="0">
                <a:solidFill>
                  <a:srgbClr val="FFFF00"/>
                </a:solidFill>
              </a:rPr>
              <a:t>commissioners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78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165</TotalTime>
  <Words>669</Words>
  <Application>Microsoft Office PowerPoint</Application>
  <PresentationFormat>Widescreen</PresentationFormat>
  <Paragraphs>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Tw Cen MT</vt:lpstr>
      <vt:lpstr>Circuit</vt:lpstr>
      <vt:lpstr>Good Morning!</vt:lpstr>
      <vt:lpstr>State &amp; Local Governments</vt:lpstr>
      <vt:lpstr>Federalism</vt:lpstr>
      <vt:lpstr>Overview: State &amp; Local Governments</vt:lpstr>
      <vt:lpstr>States Provide Services </vt:lpstr>
      <vt:lpstr>States work with the federal government</vt:lpstr>
      <vt:lpstr>States can respond to unique situations </vt:lpstr>
      <vt:lpstr>Governors</vt:lpstr>
      <vt:lpstr>Other executive leaders</vt:lpstr>
      <vt:lpstr>State Legislatures</vt:lpstr>
      <vt:lpstr>State Judicial System </vt:lpstr>
      <vt:lpstr>The Sunshine State- Our State Government</vt:lpstr>
      <vt:lpstr>Your Governor </vt:lpstr>
      <vt:lpstr>Florida Legislative Branch </vt:lpstr>
      <vt:lpstr>County Government- Polk County  </vt:lpstr>
      <vt:lpstr>PowerPoint Presentation</vt:lpstr>
      <vt:lpstr>Municipal Government- City of Bartow 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Morning!</dc:title>
  <dc:creator>Nelson, Crystal D.</dc:creator>
  <cp:lastModifiedBy>Kenney, Christine</cp:lastModifiedBy>
  <cp:revision>15</cp:revision>
  <dcterms:created xsi:type="dcterms:W3CDTF">2018-04-17T17:47:20Z</dcterms:created>
  <dcterms:modified xsi:type="dcterms:W3CDTF">2018-04-18T01:41:04Z</dcterms:modified>
</cp:coreProperties>
</file>