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6" r:id="rId3"/>
    <p:sldId id="267" r:id="rId4"/>
    <p:sldId id="258" r:id="rId5"/>
    <p:sldId id="259" r:id="rId6"/>
    <p:sldId id="265" r:id="rId7"/>
    <p:sldId id="260" r:id="rId8"/>
    <p:sldId id="263" r:id="rId9"/>
    <p:sldId id="268" r:id="rId10"/>
    <p:sldId id="264" r:id="rId11"/>
    <p:sldId id="26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5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cbsnews.com/video/gerrymandering-a-threat-to-democrac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11: 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Clr>
                <a:srgbClr val="40BAD2"/>
              </a:buClr>
            </a:pPr>
            <a:r>
              <a:rPr lang="en-US" sz="32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Copy: Today </a:t>
            </a:r>
            <a:r>
              <a:rPr lang="en-US" sz="32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students will take a look at all of the outside </a:t>
            </a:r>
            <a:r>
              <a:rPr lang="en-US" sz="32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factors </a:t>
            </a:r>
            <a:r>
              <a:rPr lang="en-US" sz="32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that influence the Legislative Branch</a:t>
            </a:r>
          </a:p>
          <a:p>
            <a:pPr lvl="1">
              <a:buClr>
                <a:srgbClr val="40BAD2"/>
              </a:buClr>
            </a:pPr>
            <a:r>
              <a:rPr lang="en-US" sz="32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This will include Gerrymandering, Political Parties, staff &amp; colleagues, the President, Interest Groups &amp; Lobbyists, Constituents, and the Role of the Media </a:t>
            </a:r>
          </a:p>
          <a:p>
            <a:r>
              <a:rPr lang="en-US" sz="3200" dirty="0" smtClean="0"/>
              <a:t>Predict: In 1-2 sentences predict which of the above outside forces influences Politicians the most? Why?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3101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Constituents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Members of Congress </a:t>
            </a:r>
            <a:r>
              <a:rPr lang="en-US" sz="3200" dirty="0" smtClean="0"/>
              <a:t>tend to </a:t>
            </a:r>
            <a:r>
              <a:rPr lang="en-US" sz="3200" b="1" dirty="0" smtClean="0"/>
              <a:t>listen</a:t>
            </a:r>
            <a:r>
              <a:rPr lang="en-US" sz="3200" dirty="0" smtClean="0"/>
              <a:t> to their constituents:</a:t>
            </a:r>
            <a:endParaRPr lang="en-US" sz="3200" dirty="0" smtClean="0"/>
          </a:p>
          <a:p>
            <a:pPr lvl="1"/>
            <a:r>
              <a:rPr lang="en-US" sz="3200" dirty="0" smtClean="0"/>
              <a:t> town hall </a:t>
            </a:r>
            <a:r>
              <a:rPr lang="en-US" sz="3200" dirty="0" smtClean="0"/>
              <a:t>meetings </a:t>
            </a:r>
            <a:r>
              <a:rPr lang="en-US" sz="3200" dirty="0" smtClean="0"/>
              <a:t>keep members </a:t>
            </a:r>
            <a:r>
              <a:rPr lang="en-US" sz="3200" dirty="0" smtClean="0"/>
              <a:t>aware</a:t>
            </a:r>
            <a:r>
              <a:rPr lang="en-US" sz="3200" dirty="0" smtClean="0"/>
              <a:t> </a:t>
            </a:r>
            <a:r>
              <a:rPr lang="en-US" sz="3200" dirty="0" smtClean="0"/>
              <a:t>to </a:t>
            </a:r>
            <a:r>
              <a:rPr lang="en-US" sz="3200" dirty="0" smtClean="0"/>
              <a:t>prevent politicians </a:t>
            </a:r>
            <a:r>
              <a:rPr lang="en-US" sz="3200" b="1" dirty="0" smtClean="0"/>
              <a:t>appearing</a:t>
            </a:r>
            <a:r>
              <a:rPr lang="en-US" sz="3200" dirty="0" smtClean="0"/>
              <a:t> “out of </a:t>
            </a:r>
            <a:r>
              <a:rPr lang="en-US" sz="3200" b="1" dirty="0" smtClean="0"/>
              <a:t>touch</a:t>
            </a:r>
            <a:r>
              <a:rPr lang="en-US" sz="3200" dirty="0" smtClean="0"/>
              <a:t>”</a:t>
            </a:r>
          </a:p>
          <a:p>
            <a:r>
              <a:rPr lang="en-US" sz="3200" dirty="0" smtClean="0"/>
              <a:t>It is </a:t>
            </a:r>
            <a:r>
              <a:rPr lang="en-US" sz="3200" b="1" dirty="0" smtClean="0"/>
              <a:t>crucial</a:t>
            </a:r>
            <a:r>
              <a:rPr lang="en-US" sz="3200" dirty="0" smtClean="0"/>
              <a:t> for hopes of </a:t>
            </a:r>
            <a:r>
              <a:rPr lang="en-US" sz="3200" dirty="0" smtClean="0"/>
              <a:t>reelection</a:t>
            </a:r>
          </a:p>
          <a:p>
            <a:r>
              <a:rPr lang="en-US" sz="3200" dirty="0" smtClean="0"/>
              <a:t>Remember </a:t>
            </a:r>
            <a:r>
              <a:rPr lang="en-US" sz="3200" b="1" dirty="0" smtClean="0"/>
              <a:t>Congress members</a:t>
            </a:r>
            <a:r>
              <a:rPr lang="en-US" sz="3200" dirty="0" smtClean="0"/>
              <a:t> are </a:t>
            </a:r>
            <a:r>
              <a:rPr lang="en-US" sz="3200" b="1" dirty="0" smtClean="0"/>
              <a:t>representing</a:t>
            </a:r>
            <a:r>
              <a:rPr lang="en-US" sz="3200" dirty="0" smtClean="0"/>
              <a:t> their constituents and how they believe their constituents </a:t>
            </a:r>
            <a:r>
              <a:rPr lang="en-US" sz="3200" b="1" dirty="0" smtClean="0"/>
              <a:t>would</a:t>
            </a:r>
            <a:r>
              <a:rPr lang="en-US" sz="3200" dirty="0" smtClean="0"/>
              <a:t> vote on an issue 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21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768797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Media in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906638"/>
            <a:ext cx="7315200" cy="5120640"/>
          </a:xfrm>
        </p:spPr>
        <p:txBody>
          <a:bodyPr>
            <a:noAutofit/>
          </a:bodyPr>
          <a:lstStyle/>
          <a:p>
            <a:r>
              <a:rPr lang="en-US" sz="2800" dirty="0" smtClean="0"/>
              <a:t>Journalism provides citizens with essential information about government institutions and helps </a:t>
            </a:r>
            <a:r>
              <a:rPr lang="en-US" sz="2800" b="1" dirty="0" smtClean="0"/>
              <a:t>shape</a:t>
            </a:r>
            <a:r>
              <a:rPr lang="en-US" sz="2800" dirty="0" smtClean="0"/>
              <a:t> public </a:t>
            </a:r>
            <a:r>
              <a:rPr lang="en-US" sz="2800" b="1" dirty="0" smtClean="0"/>
              <a:t>opinion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Journalists help shape the </a:t>
            </a:r>
            <a:r>
              <a:rPr lang="en-US" sz="2800" b="1" dirty="0" smtClean="0"/>
              <a:t>agenda</a:t>
            </a:r>
            <a:r>
              <a:rPr lang="en-US" sz="2800" dirty="0" smtClean="0"/>
              <a:t> for public concern and </a:t>
            </a:r>
            <a:r>
              <a:rPr lang="en-US" sz="2800" b="1" dirty="0" smtClean="0"/>
              <a:t>debate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Since the founding of the United States Journalists have served a </a:t>
            </a:r>
            <a:r>
              <a:rPr lang="en-US" sz="2800" b="1" dirty="0" smtClean="0"/>
              <a:t>watchdog</a:t>
            </a:r>
            <a:r>
              <a:rPr lang="en-US" sz="2800" dirty="0" smtClean="0"/>
              <a:t> role </a:t>
            </a:r>
          </a:p>
          <a:p>
            <a:pPr lvl="1"/>
            <a:r>
              <a:rPr lang="en-US" sz="2800" dirty="0" smtClean="0"/>
              <a:t>In a way this is ow the citizens “</a:t>
            </a:r>
            <a:r>
              <a:rPr lang="en-US" sz="2800" b="1" dirty="0" smtClean="0"/>
              <a:t>check</a:t>
            </a:r>
            <a:r>
              <a:rPr lang="en-US" sz="2800" dirty="0" smtClean="0"/>
              <a:t>” the government.</a:t>
            </a:r>
          </a:p>
          <a:p>
            <a:pPr lvl="1"/>
            <a:r>
              <a:rPr lang="en-US" sz="2800" dirty="0" smtClean="0"/>
              <a:t>Journalists keep a </a:t>
            </a:r>
            <a:r>
              <a:rPr lang="en-US" sz="2800" b="1" dirty="0" smtClean="0"/>
              <a:t>close</a:t>
            </a:r>
            <a:r>
              <a:rPr lang="en-US" sz="2800" dirty="0" smtClean="0"/>
              <a:t> eye on government officials to keep the public </a:t>
            </a:r>
            <a:r>
              <a:rPr lang="en-US" sz="2800" b="1" dirty="0" smtClean="0"/>
              <a:t>informed</a:t>
            </a:r>
            <a:r>
              <a:rPr lang="en-US" sz="2800" dirty="0" smtClean="0"/>
              <a:t> and to guard </a:t>
            </a:r>
            <a:r>
              <a:rPr lang="en-US" sz="2800" b="1" dirty="0" smtClean="0"/>
              <a:t>against</a:t>
            </a:r>
            <a:r>
              <a:rPr lang="en-US" sz="2800" dirty="0" smtClean="0"/>
              <a:t> corruption and the </a:t>
            </a:r>
            <a:r>
              <a:rPr lang="en-US" sz="2800" b="1" dirty="0" smtClean="0"/>
              <a:t>abuse</a:t>
            </a:r>
            <a:r>
              <a:rPr lang="en-US" sz="2800" dirty="0" smtClean="0"/>
              <a:t> of power</a:t>
            </a:r>
          </a:p>
          <a:p>
            <a:pPr lvl="1"/>
            <a:r>
              <a:rPr lang="en-US" sz="2800" dirty="0" smtClean="0"/>
              <a:t>This is the </a:t>
            </a:r>
            <a:r>
              <a:rPr lang="en-US" sz="2800" b="1" dirty="0" smtClean="0"/>
              <a:t>relationship</a:t>
            </a:r>
            <a:r>
              <a:rPr lang="en-US" sz="2800" dirty="0" smtClean="0"/>
              <a:t> between the legislative branch and mass media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6770"/>
            <a:ext cx="4125433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02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Factors that Influence Congress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Members of Congress and the Laws that are Made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0118"/>
          </a:xfrm>
        </p:spPr>
      </p:pic>
    </p:spTree>
    <p:extLst>
      <p:ext uri="{BB962C8B-B14F-4D97-AF65-F5344CB8AC3E}">
        <p14:creationId xmlns:p14="http://schemas.microsoft.com/office/powerpoint/2010/main" val="298359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Who Influences Congress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American people elect Senators and House members to </a:t>
            </a:r>
            <a:r>
              <a:rPr lang="en-US" sz="2800" b="1" dirty="0" smtClean="0"/>
              <a:t>represent</a:t>
            </a:r>
            <a:r>
              <a:rPr lang="en-US" sz="2800" dirty="0" smtClean="0"/>
              <a:t> the </a:t>
            </a:r>
            <a:r>
              <a:rPr lang="en-US" sz="2800" b="1" dirty="0" smtClean="0"/>
              <a:t>will</a:t>
            </a:r>
            <a:r>
              <a:rPr lang="en-US" sz="2800" dirty="0" smtClean="0"/>
              <a:t> of the people </a:t>
            </a:r>
          </a:p>
          <a:p>
            <a:r>
              <a:rPr lang="en-US" sz="2800" b="1" dirty="0"/>
              <a:t>H</a:t>
            </a:r>
            <a:r>
              <a:rPr lang="en-US" sz="2800" b="1" dirty="0" smtClean="0"/>
              <a:t>ow</a:t>
            </a:r>
            <a:r>
              <a:rPr lang="en-US" sz="2800" dirty="0" smtClean="0"/>
              <a:t> should elected representatives </a:t>
            </a:r>
            <a:r>
              <a:rPr lang="en-US" sz="2800" b="1" dirty="0" smtClean="0"/>
              <a:t>vote</a:t>
            </a:r>
            <a:r>
              <a:rPr lang="en-US" sz="2800" dirty="0" smtClean="0"/>
              <a:t> </a:t>
            </a:r>
            <a:r>
              <a:rPr lang="en-US" sz="2800" dirty="0"/>
              <a:t>once sworn into </a:t>
            </a:r>
            <a:r>
              <a:rPr lang="en-US" sz="2800" dirty="0" smtClean="0"/>
              <a:t>office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Should members of Congress </a:t>
            </a:r>
            <a:r>
              <a:rPr lang="en-US" sz="2800" b="1" dirty="0"/>
              <a:t>reflect</a:t>
            </a:r>
            <a:r>
              <a:rPr lang="en-US" sz="2800" dirty="0"/>
              <a:t> the will of the people, or should they pay attention to their </a:t>
            </a:r>
            <a:r>
              <a:rPr lang="en-US" sz="2800" b="1" dirty="0"/>
              <a:t>own</a:t>
            </a:r>
            <a:r>
              <a:rPr lang="en-US" sz="2800" dirty="0"/>
              <a:t> points of view, even if they </a:t>
            </a:r>
            <a:r>
              <a:rPr lang="en-US" sz="2800" b="1" dirty="0"/>
              <a:t>disagree</a:t>
            </a:r>
            <a:r>
              <a:rPr lang="en-US" sz="2800" dirty="0"/>
              <a:t> with their constituents? </a:t>
            </a:r>
            <a:endParaRPr lang="en-US" sz="2800" dirty="0" smtClean="0"/>
          </a:p>
          <a:p>
            <a:r>
              <a:rPr lang="en-US" sz="2800" dirty="0" smtClean="0"/>
              <a:t>Many </a:t>
            </a:r>
            <a:r>
              <a:rPr lang="en-US" sz="2800" dirty="0" smtClean="0"/>
              <a:t>factors </a:t>
            </a:r>
            <a:r>
              <a:rPr lang="en-US" sz="2800" b="1" dirty="0" smtClean="0"/>
              <a:t>influence</a:t>
            </a:r>
            <a:r>
              <a:rPr lang="en-US" sz="2800" dirty="0" smtClean="0"/>
              <a:t> the way a politician will vote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587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Political Parties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315200" cy="6858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Each Party’s platform takes a </a:t>
            </a:r>
            <a:r>
              <a:rPr lang="en-US" sz="3200" b="1" dirty="0" smtClean="0"/>
              <a:t>stance</a:t>
            </a:r>
            <a:r>
              <a:rPr lang="en-US" sz="3200" dirty="0" smtClean="0"/>
              <a:t> </a:t>
            </a:r>
            <a:r>
              <a:rPr lang="en-US" sz="3200" dirty="0" smtClean="0"/>
              <a:t>on major </a:t>
            </a:r>
            <a:r>
              <a:rPr lang="en-US" sz="3200" b="1" dirty="0" smtClean="0"/>
              <a:t>issues</a:t>
            </a:r>
          </a:p>
          <a:p>
            <a:r>
              <a:rPr lang="en-US" sz="3200" b="1" dirty="0" smtClean="0"/>
              <a:t>Loyal</a:t>
            </a:r>
            <a:r>
              <a:rPr lang="en-US" sz="3200" dirty="0" smtClean="0"/>
              <a:t> members often </a:t>
            </a:r>
            <a:r>
              <a:rPr lang="en-US" sz="3200" dirty="0" smtClean="0"/>
              <a:t>follow </a:t>
            </a:r>
            <a:r>
              <a:rPr lang="en-US" sz="3200" dirty="0" smtClean="0"/>
              <a:t>the “</a:t>
            </a:r>
            <a:r>
              <a:rPr lang="en-US" sz="3200" b="1" dirty="0" smtClean="0"/>
              <a:t>party</a:t>
            </a:r>
            <a:r>
              <a:rPr lang="en-US" sz="3200" dirty="0" smtClean="0"/>
              <a:t> line”</a:t>
            </a:r>
          </a:p>
          <a:p>
            <a:r>
              <a:rPr lang="en-US" sz="3200" dirty="0" smtClean="0"/>
              <a:t>Congress is organized </a:t>
            </a:r>
            <a:r>
              <a:rPr lang="en-US" sz="3200" b="1" dirty="0" smtClean="0"/>
              <a:t>along</a:t>
            </a:r>
            <a:r>
              <a:rPr lang="en-US" sz="3200" dirty="0" smtClean="0"/>
              <a:t> party lines</a:t>
            </a:r>
          </a:p>
          <a:p>
            <a:pPr lvl="1"/>
            <a:r>
              <a:rPr lang="en-US" sz="3200" dirty="0" smtClean="0"/>
              <a:t>Think about the Leadership. How is this organized?</a:t>
            </a:r>
          </a:p>
          <a:p>
            <a:r>
              <a:rPr lang="en-US" sz="3200" dirty="0" smtClean="0"/>
              <a:t>Political parties determines</a:t>
            </a:r>
          </a:p>
          <a:p>
            <a:pPr lvl="1"/>
            <a:r>
              <a:rPr lang="en-US" sz="3200" dirty="0" smtClean="0"/>
              <a:t>Leadership </a:t>
            </a:r>
            <a:r>
              <a:rPr lang="en-US" sz="3200" b="1" dirty="0" smtClean="0"/>
              <a:t>office</a:t>
            </a:r>
          </a:p>
          <a:p>
            <a:pPr lvl="1"/>
            <a:r>
              <a:rPr lang="en-US" sz="3200" b="1" dirty="0" smtClean="0"/>
              <a:t>Committee</a:t>
            </a:r>
            <a:r>
              <a:rPr lang="en-US" sz="3200" dirty="0" smtClean="0"/>
              <a:t> assignments </a:t>
            </a:r>
          </a:p>
          <a:p>
            <a:r>
              <a:rPr lang="en-US" sz="3200" dirty="0" smtClean="0"/>
              <a:t>Voting against your party will deeply hurt your chances for </a:t>
            </a:r>
            <a:r>
              <a:rPr lang="en-US" sz="3200" b="1" dirty="0" smtClean="0"/>
              <a:t>reelection</a:t>
            </a:r>
          </a:p>
          <a:p>
            <a:r>
              <a:rPr lang="en-US" sz="3200" dirty="0" smtClean="0"/>
              <a:t>Members of Congress vote with their Political Party </a:t>
            </a:r>
            <a:r>
              <a:rPr lang="en-US" sz="3200" b="1" dirty="0" smtClean="0"/>
              <a:t>80</a:t>
            </a:r>
            <a:r>
              <a:rPr lang="en-US" sz="3200" dirty="0" smtClean="0"/>
              <a:t>% of the time </a:t>
            </a: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4" r="2748" b="9419"/>
          <a:stretch/>
        </p:blipFill>
        <p:spPr>
          <a:xfrm>
            <a:off x="-17080" y="4514133"/>
            <a:ext cx="3487479" cy="234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0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Gerrymandering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https://www.cbsnews.com/video/gerrymandering-a-threat-to-democracy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439" y="1637415"/>
            <a:ext cx="4962858" cy="475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62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Staff &amp;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4800" dirty="0"/>
              <a:t>Colleagues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0"/>
            <a:ext cx="7315200" cy="6858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More </a:t>
            </a:r>
            <a:r>
              <a:rPr lang="en-US" sz="2800" b="1" dirty="0"/>
              <a:t>senior</a:t>
            </a:r>
            <a:r>
              <a:rPr lang="en-US" sz="2800" dirty="0"/>
              <a:t> </a:t>
            </a:r>
            <a:r>
              <a:rPr lang="en-US" sz="2800" dirty="0" smtClean="0"/>
              <a:t>members </a:t>
            </a:r>
            <a:r>
              <a:rPr lang="en-US" sz="2800" b="1" dirty="0"/>
              <a:t>influence</a:t>
            </a:r>
            <a:r>
              <a:rPr lang="en-US" sz="2800" dirty="0"/>
              <a:t> newer </a:t>
            </a:r>
            <a:r>
              <a:rPr lang="en-US" sz="2800" dirty="0" smtClean="0"/>
              <a:t>members</a:t>
            </a:r>
          </a:p>
          <a:p>
            <a:r>
              <a:rPr lang="en-US" sz="2800" b="1" dirty="0"/>
              <a:t>C</a:t>
            </a:r>
            <a:r>
              <a:rPr lang="en-US" sz="2800" b="1" dirty="0" smtClean="0"/>
              <a:t>ommittee</a:t>
            </a:r>
            <a:r>
              <a:rPr lang="en-US" sz="2800" dirty="0" smtClean="0"/>
              <a:t> </a:t>
            </a:r>
            <a:r>
              <a:rPr lang="en-US" sz="2800" dirty="0"/>
              <a:t>members who worked on </a:t>
            </a:r>
            <a:r>
              <a:rPr lang="en-US" sz="2800" dirty="0" smtClean="0"/>
              <a:t>legislation </a:t>
            </a:r>
            <a:r>
              <a:rPr lang="en-US" sz="2800" dirty="0"/>
              <a:t>influence other </a:t>
            </a:r>
            <a:r>
              <a:rPr lang="en-US" sz="2800" dirty="0" smtClean="0"/>
              <a:t>members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Staff </a:t>
            </a:r>
            <a:r>
              <a:rPr lang="en-US" sz="2800" b="1" dirty="0"/>
              <a:t>research</a:t>
            </a:r>
            <a:r>
              <a:rPr lang="en-US" sz="2800" dirty="0"/>
              <a:t> issues and </a:t>
            </a:r>
            <a:r>
              <a:rPr lang="en-US" sz="2800" b="1" dirty="0"/>
              <a:t>advise</a:t>
            </a:r>
            <a:r>
              <a:rPr lang="en-US" sz="2800" dirty="0"/>
              <a:t> </a:t>
            </a:r>
            <a:r>
              <a:rPr lang="en-US" sz="2800" dirty="0" smtClean="0"/>
              <a:t>members</a:t>
            </a:r>
          </a:p>
          <a:p>
            <a:r>
              <a:rPr lang="en-US" sz="2800" dirty="0" smtClean="0"/>
              <a:t>A member of </a:t>
            </a:r>
            <a:r>
              <a:rPr lang="en-US" sz="2800" dirty="0" smtClean="0"/>
              <a:t>congress </a:t>
            </a:r>
            <a:r>
              <a:rPr lang="en-US" sz="2800" dirty="0" smtClean="0"/>
              <a:t>looks to other </a:t>
            </a:r>
            <a:r>
              <a:rPr lang="en-US" sz="2800" b="1" dirty="0" smtClean="0"/>
              <a:t>members</a:t>
            </a:r>
            <a:r>
              <a:rPr lang="en-US" sz="2800" dirty="0" smtClean="0"/>
              <a:t> of his </a:t>
            </a:r>
            <a:r>
              <a:rPr lang="en-US" sz="2800" b="1" dirty="0" smtClean="0"/>
              <a:t>state</a:t>
            </a:r>
            <a:r>
              <a:rPr lang="en-US" sz="2800" dirty="0"/>
              <a:t> </a:t>
            </a:r>
            <a:r>
              <a:rPr lang="en-US" sz="2800" dirty="0" smtClean="0"/>
              <a:t>to</a:t>
            </a:r>
            <a:r>
              <a:rPr lang="en-US" sz="2800" dirty="0" smtClean="0"/>
              <a:t> </a:t>
            </a:r>
            <a:r>
              <a:rPr lang="en-US" sz="2800" dirty="0" smtClean="0"/>
              <a:t>assess how an issue might affect his  </a:t>
            </a:r>
            <a:r>
              <a:rPr lang="en-US" sz="2800" b="1" dirty="0" smtClean="0"/>
              <a:t>home</a:t>
            </a:r>
            <a:r>
              <a:rPr lang="en-US" sz="2800" dirty="0" smtClean="0"/>
              <a:t> state</a:t>
            </a:r>
          </a:p>
          <a:p>
            <a:r>
              <a:rPr lang="en-US" sz="2800" dirty="0" smtClean="0"/>
              <a:t>Some people call this “</a:t>
            </a:r>
            <a:r>
              <a:rPr lang="en-US" sz="2800" b="1" dirty="0" smtClean="0"/>
              <a:t>trading</a:t>
            </a:r>
            <a:r>
              <a:rPr lang="en-US" sz="2800" dirty="0" smtClean="0"/>
              <a:t> votes”</a:t>
            </a:r>
          </a:p>
          <a:p>
            <a:r>
              <a:rPr lang="en-US" sz="2800" dirty="0" smtClean="0"/>
              <a:t>However since no one person can know every single issue for the 10,000 bills being covered this is a </a:t>
            </a:r>
            <a:r>
              <a:rPr lang="en-US" sz="2800" b="1" dirty="0" smtClean="0"/>
              <a:t>practical</a:t>
            </a:r>
            <a:r>
              <a:rPr lang="en-US" sz="2800" dirty="0" smtClean="0"/>
              <a:t> way of making a decision </a:t>
            </a:r>
            <a:endParaRPr lang="en-US" sz="28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26532"/>
            <a:ext cx="3508745" cy="261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1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Interest Groups &amp; Lobbyists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These groups often provide members with </a:t>
            </a:r>
            <a:r>
              <a:rPr lang="en-US" sz="3600" b="1" dirty="0" smtClean="0"/>
              <a:t>information</a:t>
            </a:r>
            <a:r>
              <a:rPr lang="en-US" sz="3600" dirty="0" smtClean="0"/>
              <a:t> on topics relating to their group’s interest</a:t>
            </a:r>
          </a:p>
          <a:p>
            <a:r>
              <a:rPr lang="en-US" sz="3600" b="1" dirty="0" smtClean="0"/>
              <a:t>Testify</a:t>
            </a:r>
            <a:r>
              <a:rPr lang="en-US" sz="3600" dirty="0" smtClean="0"/>
              <a:t> at committee hearings and even conduct specific research that members request </a:t>
            </a:r>
          </a:p>
          <a:p>
            <a:r>
              <a:rPr lang="en-US" sz="3600" dirty="0" smtClean="0"/>
              <a:t> </a:t>
            </a:r>
            <a:r>
              <a:rPr lang="en-US" sz="3600" dirty="0" smtClean="0"/>
              <a:t>Provide </a:t>
            </a:r>
            <a:r>
              <a:rPr lang="en-US" sz="3600" b="1" dirty="0" smtClean="0"/>
              <a:t>financial</a:t>
            </a:r>
            <a:r>
              <a:rPr lang="en-US" sz="3600" dirty="0" smtClean="0"/>
              <a:t> support in future campaigns </a:t>
            </a:r>
          </a:p>
          <a:p>
            <a:r>
              <a:rPr lang="en-US" sz="3600" dirty="0" smtClean="0"/>
              <a:t>The larger the interest </a:t>
            </a:r>
            <a:r>
              <a:rPr lang="en-US" sz="3600" dirty="0" smtClean="0"/>
              <a:t>group </a:t>
            </a:r>
            <a:r>
              <a:rPr lang="en-US" sz="3600" dirty="0" smtClean="0"/>
              <a:t>the more power and </a:t>
            </a:r>
            <a:r>
              <a:rPr lang="en-US" sz="3600" b="1" dirty="0" smtClean="0"/>
              <a:t>voice</a:t>
            </a:r>
            <a:r>
              <a:rPr lang="en-US" sz="3600" dirty="0" smtClean="0"/>
              <a:t> you will have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3627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677247"/>
          </a:xfrm>
        </p:spPr>
      </p:pic>
    </p:spTree>
    <p:extLst>
      <p:ext uri="{BB962C8B-B14F-4D97-AF65-F5344CB8AC3E}">
        <p14:creationId xmlns:p14="http://schemas.microsoft.com/office/powerpoint/2010/main" val="96123977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256</TotalTime>
  <Words>498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Frame</vt:lpstr>
      <vt:lpstr>Lesson 11: Bellwork</vt:lpstr>
      <vt:lpstr>Factors that Influence Congress </vt:lpstr>
      <vt:lpstr>PowerPoint Presentation</vt:lpstr>
      <vt:lpstr>Who Influences Congress </vt:lpstr>
      <vt:lpstr>Political Parties</vt:lpstr>
      <vt:lpstr>Gerrymandering </vt:lpstr>
      <vt:lpstr>Staff &amp; Colleagues</vt:lpstr>
      <vt:lpstr>Interest Groups &amp; Lobbyists</vt:lpstr>
      <vt:lpstr>PowerPoint Presentation</vt:lpstr>
      <vt:lpstr>Constituents</vt:lpstr>
      <vt:lpstr>PowerPoint Presentation</vt:lpstr>
      <vt:lpstr>The Role of the Media in Politics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11: Bellwork</dc:title>
  <dc:creator>Kenney, Christine</dc:creator>
  <cp:lastModifiedBy>Nelson, Crystal D.</cp:lastModifiedBy>
  <cp:revision>16</cp:revision>
  <dcterms:created xsi:type="dcterms:W3CDTF">2018-02-26T01:13:47Z</dcterms:created>
  <dcterms:modified xsi:type="dcterms:W3CDTF">2018-02-26T15:47:03Z</dcterms:modified>
</cp:coreProperties>
</file>